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0" r:id="rId4"/>
    <p:sldId id="275" r:id="rId5"/>
    <p:sldId id="266" r:id="rId6"/>
    <p:sldId id="258" r:id="rId7"/>
    <p:sldId id="263" r:id="rId8"/>
    <p:sldId id="265" r:id="rId9"/>
    <p:sldId id="264" r:id="rId10"/>
    <p:sldId id="268" r:id="rId11"/>
    <p:sldId id="269" r:id="rId12"/>
    <p:sldId id="271" r:id="rId13"/>
    <p:sldId id="270" r:id="rId14"/>
    <p:sldId id="272" r:id="rId15"/>
    <p:sldId id="273" r:id="rId16"/>
    <p:sldId id="267"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2FCCD-93B7-420E-B44E-C602BC693B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8B9494-A34E-4CB1-B898-9C1B5DFBB1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B524A9-2D29-4D0F-B0C0-953E7C8C143D}"/>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5" name="Footer Placeholder 4">
            <a:extLst>
              <a:ext uri="{FF2B5EF4-FFF2-40B4-BE49-F238E27FC236}">
                <a16:creationId xmlns:a16="http://schemas.microsoft.com/office/drawing/2014/main" id="{A29D96FA-6860-450B-9B5E-F34B85616B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D87A78F-FEE9-48DB-8864-0B5BBFF6B2BE}"/>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414831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AEA80-F704-43EB-9DB3-E5357AEB366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4A9181-E4AC-424B-9A74-4CB03C4B55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D3D68-C60F-4A3D-9CDB-A94FD32F3F7F}"/>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5" name="Footer Placeholder 4">
            <a:extLst>
              <a:ext uri="{FF2B5EF4-FFF2-40B4-BE49-F238E27FC236}">
                <a16:creationId xmlns:a16="http://schemas.microsoft.com/office/drawing/2014/main" id="{03898668-C452-4AEC-B44A-8A352BAC25A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59115CB-8E6F-4F55-93B2-DD03974F0B90}"/>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204329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1D22CB-6DA4-424F-9074-40073532A3B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F12EB1-6519-42F8-93EF-20A4B7DEA5D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F89CCD-F6BE-4F23-8E9F-2DF44CE29219}"/>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5" name="Footer Placeholder 4">
            <a:extLst>
              <a:ext uri="{FF2B5EF4-FFF2-40B4-BE49-F238E27FC236}">
                <a16:creationId xmlns:a16="http://schemas.microsoft.com/office/drawing/2014/main" id="{7F6BF3DE-70DB-4B31-8459-B98558C6D5A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4BC24F6-D8C4-495E-A66F-8073D2819B4A}"/>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3388526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58C1A-D35E-4C05-AA5A-33A44F78CB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98EC65-67FB-4D58-B39B-632723373E7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0AE03E-6027-4651-BCBA-3BAADA32D715}"/>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5" name="Footer Placeholder 4">
            <a:extLst>
              <a:ext uri="{FF2B5EF4-FFF2-40B4-BE49-F238E27FC236}">
                <a16:creationId xmlns:a16="http://schemas.microsoft.com/office/drawing/2014/main" id="{9AE29961-961B-40AA-9F10-623A65F3E24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271ABAC-03E9-47D5-B710-F3421AAF9D14}"/>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248479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B8046-BEC7-46F5-88C2-3F35CC01B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3B6CBB-76B6-46C9-A6F1-77216A48FF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814076C-3734-4D4F-A12E-D8C5490B2020}"/>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5" name="Footer Placeholder 4">
            <a:extLst>
              <a:ext uri="{FF2B5EF4-FFF2-40B4-BE49-F238E27FC236}">
                <a16:creationId xmlns:a16="http://schemas.microsoft.com/office/drawing/2014/main" id="{64AB4D0B-3197-486C-8AC8-EC58596887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B641F5-7FBA-48E5-8DF2-FA99771BE716}"/>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326938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7CA86-1C92-4FF3-B756-BA2E704B1C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DDC458-95B3-401C-9286-5C037797B91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68E34B-3616-48D8-A77B-229BC356078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7E91656-9B51-4010-A30C-EA9DE2AE1431}"/>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6" name="Footer Placeholder 5">
            <a:extLst>
              <a:ext uri="{FF2B5EF4-FFF2-40B4-BE49-F238E27FC236}">
                <a16:creationId xmlns:a16="http://schemas.microsoft.com/office/drawing/2014/main" id="{CE36CCE5-AA9D-4244-9F9E-249B67351C2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3FBF927-BDC4-4129-81F8-25082A92F9F8}"/>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372395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D3C73-A398-4951-9C52-044D64C8630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BB960A-64AD-4833-913D-432D98F643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03419CF-DD05-4B0E-A476-2433993978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81F92EB-BD7E-4735-9D99-26E857DAA4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5557DCE-748C-49F4-B8D3-E82420567A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A2F88D-07F0-4861-99F3-598B4EFEA19D}"/>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8" name="Footer Placeholder 7">
            <a:extLst>
              <a:ext uri="{FF2B5EF4-FFF2-40B4-BE49-F238E27FC236}">
                <a16:creationId xmlns:a16="http://schemas.microsoft.com/office/drawing/2014/main" id="{11E4EB09-160C-47C0-BC53-257080A1017F}"/>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4552F20-6F41-4FF1-A3E2-3CDB0FBA668C}"/>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193792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D4EE8-07B7-4D2F-A9D9-01D0CCD5C8C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D00036E-724E-42FA-B782-A86250DF2FE7}"/>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4" name="Footer Placeholder 3">
            <a:extLst>
              <a:ext uri="{FF2B5EF4-FFF2-40B4-BE49-F238E27FC236}">
                <a16:creationId xmlns:a16="http://schemas.microsoft.com/office/drawing/2014/main" id="{0338BE02-8FB1-4A37-89DB-9ABC213D6CA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966252B4-5D49-4DA9-8A69-D54F3D508B06}"/>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367775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2F32AF-0E0F-4846-814F-ED6449F7CE1F}"/>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3" name="Footer Placeholder 2">
            <a:extLst>
              <a:ext uri="{FF2B5EF4-FFF2-40B4-BE49-F238E27FC236}">
                <a16:creationId xmlns:a16="http://schemas.microsoft.com/office/drawing/2014/main" id="{9103085D-42F5-4E0A-9778-729F7C1221CF}"/>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FD0BB9C2-E762-4A2E-89D3-8BC89446A058}"/>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36073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4F52-A6D2-4B82-ADD0-915581FC07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D26A674-081A-4806-B898-190547A99F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AA12C32-464E-405B-8C8B-85239B8BE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9F515D-E936-4CB8-A4D4-8C164DA14C73}"/>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6" name="Footer Placeholder 5">
            <a:extLst>
              <a:ext uri="{FF2B5EF4-FFF2-40B4-BE49-F238E27FC236}">
                <a16:creationId xmlns:a16="http://schemas.microsoft.com/office/drawing/2014/main" id="{F8D0AE5E-2F49-4199-AB65-AAAFE090C3F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BBE9CBF-605A-442E-AB38-EA494E90E5FB}"/>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4129666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0B5DA-7F3E-4B7A-A002-FD718B9E91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C759FE-B2AB-4BD7-B0F1-D5EBD9A538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A088CCF-26AC-44FB-B663-4B5AB5E3D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E4255A-D02E-4F6E-81E2-B0F7FC64F00C}"/>
              </a:ext>
            </a:extLst>
          </p:cNvPr>
          <p:cNvSpPr>
            <a:spLocks noGrp="1"/>
          </p:cNvSpPr>
          <p:nvPr>
            <p:ph type="dt" sz="half" idx="10"/>
          </p:nvPr>
        </p:nvSpPr>
        <p:spPr/>
        <p:txBody>
          <a:bodyPr/>
          <a:lstStyle/>
          <a:p>
            <a:fld id="{C557A3A0-F4EB-43F3-B81D-D3C1CB6E38F7}" type="datetimeFigureOut">
              <a:rPr lang="en-GB" smtClean="0"/>
              <a:t>14/08/2019</a:t>
            </a:fld>
            <a:endParaRPr lang="en-GB" dirty="0"/>
          </a:p>
        </p:txBody>
      </p:sp>
      <p:sp>
        <p:nvSpPr>
          <p:cNvPr id="6" name="Footer Placeholder 5">
            <a:extLst>
              <a:ext uri="{FF2B5EF4-FFF2-40B4-BE49-F238E27FC236}">
                <a16:creationId xmlns:a16="http://schemas.microsoft.com/office/drawing/2014/main" id="{A029B20D-6648-45A4-9701-07C09B1909D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0AE8C81-B113-45D7-910B-37F8E6F9A746}"/>
              </a:ext>
            </a:extLst>
          </p:cNvPr>
          <p:cNvSpPr>
            <a:spLocks noGrp="1"/>
          </p:cNvSpPr>
          <p:nvPr>
            <p:ph type="sldNum" sz="quarter" idx="12"/>
          </p:nvPr>
        </p:nvSpPr>
        <p:spPr/>
        <p:txBody>
          <a:bodyPr/>
          <a:lstStyle/>
          <a:p>
            <a:fld id="{EA2E7010-129C-4ABF-B237-BF23DC3F8D4E}" type="slidenum">
              <a:rPr lang="en-GB" smtClean="0"/>
              <a:t>‹#›</a:t>
            </a:fld>
            <a:endParaRPr lang="en-GB" dirty="0"/>
          </a:p>
        </p:txBody>
      </p:sp>
    </p:spTree>
    <p:extLst>
      <p:ext uri="{BB962C8B-B14F-4D97-AF65-F5344CB8AC3E}">
        <p14:creationId xmlns:p14="http://schemas.microsoft.com/office/powerpoint/2010/main" val="433269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859C92-F02D-4C64-AD4D-66D258869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845938-F34D-4693-8034-86A43284C6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9FFC9D-24AD-4037-B230-A3FC641C5E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57A3A0-F4EB-43F3-B81D-D3C1CB6E38F7}" type="datetimeFigureOut">
              <a:rPr lang="en-GB" smtClean="0"/>
              <a:t>14/08/2019</a:t>
            </a:fld>
            <a:endParaRPr lang="en-GB" dirty="0"/>
          </a:p>
        </p:txBody>
      </p:sp>
      <p:sp>
        <p:nvSpPr>
          <p:cNvPr id="5" name="Footer Placeholder 4">
            <a:extLst>
              <a:ext uri="{FF2B5EF4-FFF2-40B4-BE49-F238E27FC236}">
                <a16:creationId xmlns:a16="http://schemas.microsoft.com/office/drawing/2014/main" id="{2F42F77B-335C-41F9-B16A-D738991B55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37481A22-D77B-42BE-8531-E54989B7BB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E7010-129C-4ABF-B237-BF23DC3F8D4E}" type="slidenum">
              <a:rPr lang="en-GB" smtClean="0"/>
              <a:t>‹#›</a:t>
            </a:fld>
            <a:endParaRPr lang="en-GB" dirty="0"/>
          </a:p>
        </p:txBody>
      </p:sp>
    </p:spTree>
    <p:extLst>
      <p:ext uri="{BB962C8B-B14F-4D97-AF65-F5344CB8AC3E}">
        <p14:creationId xmlns:p14="http://schemas.microsoft.com/office/powerpoint/2010/main" val="3698745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ncbi.ie/" TargetMode="External"/><Relationship Id="rId7" Type="http://schemas.openxmlformats.org/officeDocument/2006/relationships/hyperlink" Target="https://www.dyslexia.ie/"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ahead.ie/" TargetMode="External"/><Relationship Id="rId5" Type="http://schemas.openxmlformats.org/officeDocument/2006/relationships/hyperlink" Target="http://www.aspireireland.ie/" TargetMode="External"/><Relationship Id="rId4" Type="http://schemas.openxmlformats.org/officeDocument/2006/relationships/hyperlink" Target="http://www.mentalhealthireland.i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irishstatutebook.ie/2005/en/act/pub/0014/index.Html"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nda.i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ahead.ie/"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10"/>
            <a:ext cx="12191980" cy="6857990"/>
          </a:xfrm>
          <a:prstGeom prst="rect">
            <a:avLst/>
          </a:prstGeom>
          <a:noFill/>
        </p:spPr>
      </p:pic>
      <p:sp>
        <p:nvSpPr>
          <p:cNvPr id="5" name="TextBox 4">
            <a:extLst>
              <a:ext uri="{FF2B5EF4-FFF2-40B4-BE49-F238E27FC236}">
                <a16:creationId xmlns:a16="http://schemas.microsoft.com/office/drawing/2014/main" id="{B12CC2E0-21F0-48DA-82CC-D2D8EE23F27C}"/>
              </a:ext>
            </a:extLst>
          </p:cNvPr>
          <p:cNvSpPr txBox="1"/>
          <p:nvPr/>
        </p:nvSpPr>
        <p:spPr>
          <a:xfrm>
            <a:off x="2076226" y="2551837"/>
            <a:ext cx="7949901" cy="1384995"/>
          </a:xfrm>
          <a:prstGeom prst="rect">
            <a:avLst/>
          </a:prstGeom>
          <a:noFill/>
        </p:spPr>
        <p:txBody>
          <a:bodyPr wrap="square" rtlCol="0">
            <a:spAutoFit/>
          </a:bodyPr>
          <a:lstStyle/>
          <a:p>
            <a:r>
              <a:rPr lang="en-GB" sz="4800" dirty="0">
                <a:solidFill>
                  <a:schemeClr val="tx1">
                    <a:lumMod val="95000"/>
                    <a:lumOff val="5000"/>
                  </a:schemeClr>
                </a:solidFill>
                <a:latin typeface="quicksand" panose="020B0604020202020204" charset="0"/>
              </a:rPr>
              <a:t>Disability Awareness Training </a:t>
            </a:r>
            <a:r>
              <a:rPr lang="en-GB" sz="3600" dirty="0">
                <a:solidFill>
                  <a:schemeClr val="tx1">
                    <a:lumMod val="95000"/>
                    <a:lumOff val="5000"/>
                  </a:schemeClr>
                </a:solidFill>
                <a:latin typeface="quicksand" panose="020B0604020202020204" charset="0"/>
              </a:rPr>
              <a:t> Education Support Workers</a:t>
            </a:r>
          </a:p>
        </p:txBody>
      </p:sp>
    </p:spTree>
    <p:extLst>
      <p:ext uri="{BB962C8B-B14F-4D97-AF65-F5344CB8AC3E}">
        <p14:creationId xmlns:p14="http://schemas.microsoft.com/office/powerpoint/2010/main" val="3216526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344245" y="2237592"/>
            <a:ext cx="11575228" cy="369332"/>
          </a:xfrm>
          <a:prstGeom prst="rect">
            <a:avLst/>
          </a:prstGeom>
        </p:spPr>
        <p:txBody>
          <a:bodyPr wrap="square">
            <a:spAutoFit/>
          </a:bodyPr>
          <a:lstStyle/>
          <a:p>
            <a:endParaRPr lang="en-US" altLang="en-US" b="1" dirty="0">
              <a:latin typeface="Arial" panose="020B0604020202020204" pitchFamily="34" charset="0"/>
            </a:endParaRPr>
          </a:p>
        </p:txBody>
      </p:sp>
      <p:sp>
        <p:nvSpPr>
          <p:cNvPr id="5" name="TextBox 4">
            <a:extLst>
              <a:ext uri="{FF2B5EF4-FFF2-40B4-BE49-F238E27FC236}">
                <a16:creationId xmlns:a16="http://schemas.microsoft.com/office/drawing/2014/main" id="{3AA5E9B9-2448-4374-9C9B-66C23770FCFF}"/>
              </a:ext>
            </a:extLst>
          </p:cNvPr>
          <p:cNvSpPr txBox="1"/>
          <p:nvPr/>
        </p:nvSpPr>
        <p:spPr>
          <a:xfrm>
            <a:off x="464371" y="2116568"/>
            <a:ext cx="11263257" cy="3877985"/>
          </a:xfrm>
          <a:prstGeom prst="rect">
            <a:avLst/>
          </a:prstGeom>
          <a:noFill/>
        </p:spPr>
        <p:txBody>
          <a:bodyPr wrap="square" rtlCol="0">
            <a:spAutoFit/>
          </a:bodyPr>
          <a:lstStyle/>
          <a:p>
            <a:r>
              <a:rPr lang="en-GB" sz="1600" dirty="0"/>
              <a:t>Supporting students with </a:t>
            </a:r>
            <a:r>
              <a:rPr lang="en-GB" sz="1600" b="1" dirty="0"/>
              <a:t>Mental Health Conditions:</a:t>
            </a:r>
          </a:p>
          <a:p>
            <a:endParaRPr lang="en-GB" sz="1600" b="1" dirty="0"/>
          </a:p>
          <a:p>
            <a:r>
              <a:rPr lang="en-GB" sz="1600" dirty="0"/>
              <a:t>There are a wide range of Mental Health conditions  - they can affect mood, behaviour and thinking. Examples include Depression, Anxiety, Schizophrenia, Bipolar, Eating disorders all to varying degrees depending on the individual.</a:t>
            </a:r>
          </a:p>
          <a:p>
            <a:endParaRPr lang="en-GB" sz="1600" dirty="0"/>
          </a:p>
          <a:p>
            <a:pPr marL="285750" indent="-285750">
              <a:buFont typeface="Arial" panose="020B0604020202020204" pitchFamily="34" charset="0"/>
              <a:buChar char="•"/>
            </a:pPr>
            <a:r>
              <a:rPr lang="en-GB" sz="1600" dirty="0"/>
              <a:t>Be patient, open and friendly students may have difficulties processing and expressing feelings or emotions</a:t>
            </a:r>
          </a:p>
          <a:p>
            <a:pPr marL="285750" indent="-285750">
              <a:buFont typeface="Arial" panose="020B0604020202020204" pitchFamily="34" charset="0"/>
              <a:buChar char="•"/>
            </a:pPr>
            <a:r>
              <a:rPr lang="en-GB" sz="1600" dirty="0"/>
              <a:t>Do not assume they have lower intelligence </a:t>
            </a:r>
          </a:p>
          <a:p>
            <a:pPr marL="285750" indent="-285750">
              <a:buFont typeface="Arial" panose="020B0604020202020204" pitchFamily="34" charset="0"/>
              <a:buChar char="•"/>
            </a:pPr>
            <a:r>
              <a:rPr lang="en-GB" sz="1600" dirty="0"/>
              <a:t>Be clear, consistent and reliable</a:t>
            </a:r>
          </a:p>
          <a:p>
            <a:pPr marL="285750" indent="-285750">
              <a:buFont typeface="Arial" panose="020B0604020202020204" pitchFamily="34" charset="0"/>
              <a:buChar char="•"/>
            </a:pPr>
            <a:r>
              <a:rPr lang="en-GB" sz="1600" dirty="0"/>
              <a:t>Be mindful of potential over reactions to situations, topics or conversations, be understanding and patience.</a:t>
            </a:r>
          </a:p>
          <a:p>
            <a:pPr marL="285750" indent="-285750">
              <a:buFont typeface="Arial" panose="020B0604020202020204" pitchFamily="34" charset="0"/>
              <a:buChar char="•"/>
            </a:pPr>
            <a:r>
              <a:rPr lang="en-GB" sz="1600" dirty="0"/>
              <a:t>Maintain a non-judgemental approach and remain calm and respectful</a:t>
            </a:r>
          </a:p>
          <a:p>
            <a:pPr marL="285750" indent="-285750">
              <a:buFont typeface="Arial" panose="020B0604020202020204" pitchFamily="34" charset="0"/>
              <a:buChar char="•"/>
            </a:pPr>
            <a:r>
              <a:rPr lang="en-GB" sz="1600" dirty="0"/>
              <a:t>Report any issues or concerns to the team in Servisource</a:t>
            </a:r>
          </a:p>
          <a:p>
            <a:pPr marL="285750" indent="-285750">
              <a:buFont typeface="Arial" panose="020B0604020202020204" pitchFamily="34" charset="0"/>
              <a:buChar char="•"/>
            </a:pPr>
            <a:r>
              <a:rPr lang="en-GB" sz="1600" dirty="0"/>
              <a:t>Consistently maintain professional boundaries at all times.</a:t>
            </a:r>
          </a:p>
          <a:p>
            <a:pPr marL="285750" indent="-285750">
              <a:buFont typeface="Arial" panose="020B0604020202020204" pitchFamily="34" charset="0"/>
              <a:buChar char="•"/>
            </a:pPr>
            <a:endParaRPr lang="en-GB"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459356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344245" y="2237592"/>
            <a:ext cx="11575228" cy="369332"/>
          </a:xfrm>
          <a:prstGeom prst="rect">
            <a:avLst/>
          </a:prstGeom>
        </p:spPr>
        <p:txBody>
          <a:bodyPr wrap="square">
            <a:spAutoFit/>
          </a:bodyPr>
          <a:lstStyle/>
          <a:p>
            <a:endParaRPr lang="en-US" altLang="en-US" b="1" dirty="0">
              <a:latin typeface="Arial" panose="020B0604020202020204" pitchFamily="34" charset="0"/>
            </a:endParaRPr>
          </a:p>
        </p:txBody>
      </p:sp>
      <p:sp>
        <p:nvSpPr>
          <p:cNvPr id="7" name="TextBox 6">
            <a:extLst>
              <a:ext uri="{FF2B5EF4-FFF2-40B4-BE49-F238E27FC236}">
                <a16:creationId xmlns:a16="http://schemas.microsoft.com/office/drawing/2014/main" id="{2E5E6FC5-8ACD-4F12-85A2-EC85DEEE1196}"/>
              </a:ext>
            </a:extLst>
          </p:cNvPr>
          <p:cNvSpPr txBox="1"/>
          <p:nvPr/>
        </p:nvSpPr>
        <p:spPr>
          <a:xfrm>
            <a:off x="726141" y="2237592"/>
            <a:ext cx="10811435" cy="3385542"/>
          </a:xfrm>
          <a:prstGeom prst="rect">
            <a:avLst/>
          </a:prstGeom>
          <a:noFill/>
        </p:spPr>
        <p:txBody>
          <a:bodyPr wrap="square" rtlCol="0">
            <a:spAutoFit/>
          </a:bodyPr>
          <a:lstStyle/>
          <a:p>
            <a:r>
              <a:rPr lang="en-GB" sz="1600" dirty="0"/>
              <a:t>Supporting student(s) with a </a:t>
            </a:r>
            <a:r>
              <a:rPr lang="en-GB" sz="1600" b="1" dirty="0"/>
              <a:t>Visual Impairment:</a:t>
            </a:r>
          </a:p>
          <a:p>
            <a:endParaRPr lang="en-GB" sz="1600" dirty="0"/>
          </a:p>
          <a:p>
            <a:pPr marL="285750" indent="-285750">
              <a:buFont typeface="Arial" panose="020B0604020202020204" pitchFamily="34" charset="0"/>
              <a:buChar char="•"/>
            </a:pPr>
            <a:r>
              <a:rPr lang="en-GB" sz="1600" dirty="0"/>
              <a:t>Avoid assuming student is completely blind, individuals have varying levels of sight.</a:t>
            </a:r>
          </a:p>
          <a:p>
            <a:pPr marL="285750" indent="-285750">
              <a:buFont typeface="Arial" panose="020B0604020202020204" pitchFamily="34" charset="0"/>
              <a:buChar char="•"/>
            </a:pPr>
            <a:r>
              <a:rPr lang="en-GB" sz="1600" dirty="0"/>
              <a:t>When meeting the student, identify yourself verbally and others who may be present with you</a:t>
            </a:r>
          </a:p>
          <a:p>
            <a:pPr marL="285750" indent="-285750">
              <a:buFont typeface="Arial" panose="020B0604020202020204" pitchFamily="34" charset="0"/>
              <a:buChar char="•"/>
            </a:pPr>
            <a:r>
              <a:rPr lang="en-GB" sz="1600" dirty="0"/>
              <a:t>If leaving the students company, excuse yourself before you leave</a:t>
            </a:r>
          </a:p>
          <a:p>
            <a:pPr marL="285750" indent="-285750">
              <a:buFont typeface="Arial" panose="020B0604020202020204" pitchFamily="34" charset="0"/>
              <a:buChar char="•"/>
            </a:pPr>
            <a:r>
              <a:rPr lang="en-GB" sz="1600" dirty="0"/>
              <a:t>Check with student what supports they may require </a:t>
            </a:r>
          </a:p>
          <a:p>
            <a:pPr marL="742950" lvl="1" indent="-285750">
              <a:buFont typeface="Arial" panose="020B0604020202020204" pitchFamily="34" charset="0"/>
              <a:buChar char="•"/>
            </a:pPr>
            <a:r>
              <a:rPr lang="en-GB" sz="1600" dirty="0"/>
              <a:t>They may want a room layout described to them when they walk in</a:t>
            </a:r>
          </a:p>
          <a:p>
            <a:pPr marL="742950" lvl="1" indent="-285750">
              <a:buFont typeface="Arial" panose="020B0604020202020204" pitchFamily="34" charset="0"/>
              <a:buChar char="•"/>
            </a:pPr>
            <a:r>
              <a:rPr lang="en-GB" sz="1600" dirty="0"/>
              <a:t>When asked to guide them, let them take your arm and then walk slightly ahead at their pace, never push or pull them. Describe/mention any potential obstacles, change in surface, crossing roads</a:t>
            </a:r>
          </a:p>
          <a:p>
            <a:pPr marL="742950" lvl="1" indent="-285750">
              <a:buFont typeface="Arial" panose="020B0604020202020204" pitchFamily="34" charset="0"/>
              <a:buChar char="•"/>
            </a:pPr>
            <a:r>
              <a:rPr lang="en-GB" sz="1600" dirty="0"/>
              <a:t>Use pedestrian crossings (where applicable) and be mindful of health and safety at all times</a:t>
            </a:r>
          </a:p>
          <a:p>
            <a:pPr marL="285750" indent="-285750">
              <a:buFont typeface="Arial" panose="020B0604020202020204" pitchFamily="34" charset="0"/>
              <a:buChar char="•"/>
            </a:pPr>
            <a:endParaRPr lang="en-GB"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07499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344245" y="2237592"/>
            <a:ext cx="11575228" cy="369332"/>
          </a:xfrm>
          <a:prstGeom prst="rect">
            <a:avLst/>
          </a:prstGeom>
        </p:spPr>
        <p:txBody>
          <a:bodyPr wrap="square">
            <a:spAutoFit/>
          </a:bodyPr>
          <a:lstStyle/>
          <a:p>
            <a:endParaRPr lang="en-US" altLang="en-US" b="1" dirty="0">
              <a:latin typeface="Arial" panose="020B0604020202020204" pitchFamily="34" charset="0"/>
            </a:endParaRPr>
          </a:p>
        </p:txBody>
      </p:sp>
      <p:sp>
        <p:nvSpPr>
          <p:cNvPr id="7" name="TextBox 6">
            <a:extLst>
              <a:ext uri="{FF2B5EF4-FFF2-40B4-BE49-F238E27FC236}">
                <a16:creationId xmlns:a16="http://schemas.microsoft.com/office/drawing/2014/main" id="{2E5E6FC5-8ACD-4F12-85A2-EC85DEEE1196}"/>
              </a:ext>
            </a:extLst>
          </p:cNvPr>
          <p:cNvSpPr txBox="1"/>
          <p:nvPr/>
        </p:nvSpPr>
        <p:spPr>
          <a:xfrm>
            <a:off x="150608" y="1796080"/>
            <a:ext cx="11768866" cy="4770537"/>
          </a:xfrm>
          <a:prstGeom prst="rect">
            <a:avLst/>
          </a:prstGeom>
          <a:noFill/>
        </p:spPr>
        <p:txBody>
          <a:bodyPr wrap="square" rtlCol="0">
            <a:spAutoFit/>
          </a:bodyPr>
          <a:lstStyle/>
          <a:p>
            <a:r>
              <a:rPr lang="en-GB" sz="1600" dirty="0"/>
              <a:t>Supporting student(s) with a </a:t>
            </a:r>
            <a:r>
              <a:rPr lang="en-GB" sz="1600" b="1" dirty="0"/>
              <a:t>Hearing Impairment</a:t>
            </a:r>
          </a:p>
          <a:p>
            <a:endParaRPr lang="en-GB" sz="1600" dirty="0"/>
          </a:p>
          <a:p>
            <a:pPr marL="285750" indent="-285750">
              <a:buFont typeface="Arial" panose="020B0604020202020204" pitchFamily="34" charset="0"/>
              <a:buChar char="•"/>
            </a:pPr>
            <a:r>
              <a:rPr lang="en-GB" sz="1600" dirty="0"/>
              <a:t>Supports for these students are generally around note taking, please see note taker training for further guidelines</a:t>
            </a:r>
          </a:p>
          <a:p>
            <a:endParaRPr lang="en-GB" sz="1600" dirty="0"/>
          </a:p>
          <a:p>
            <a:r>
              <a:rPr lang="en-GB" altLang="en-US" sz="1600" u="sng" dirty="0"/>
              <a:t>If there is a requirement to converse with the student:</a:t>
            </a:r>
            <a:endParaRPr lang="en-US" altLang="en-US" sz="1600" u="sng" dirty="0"/>
          </a:p>
          <a:p>
            <a:pPr marL="285750" indent="-285750">
              <a:buFont typeface="Arial" panose="020B0604020202020204" pitchFamily="34" charset="0"/>
              <a:buChar char="•"/>
            </a:pPr>
            <a:r>
              <a:rPr lang="en-US" altLang="en-US" sz="1600" dirty="0"/>
              <a:t> Follow the students lead - let the student establish the communication mode – lip reading, sign language, writing notes</a:t>
            </a:r>
          </a:p>
          <a:p>
            <a:pPr marL="285750" indent="-285750">
              <a:buFont typeface="Arial" panose="020B0604020202020204" pitchFamily="34" charset="0"/>
              <a:buChar char="•"/>
            </a:pPr>
            <a:r>
              <a:rPr lang="en-US" altLang="en-US" sz="1600" dirty="0"/>
              <a:t> Get the students attention before speaking to them. If an Interpreter present, look and talk directly to the student and not the Interpreter</a:t>
            </a:r>
          </a:p>
          <a:p>
            <a:pPr marL="285750" indent="-285750">
              <a:buFont typeface="Arial" panose="020B0604020202020204" pitchFamily="34" charset="0"/>
              <a:buChar char="•"/>
            </a:pPr>
            <a:r>
              <a:rPr lang="en-US" altLang="en-US" sz="1600" dirty="0"/>
              <a:t>Use the words ‘I’ and ‘You’ when communicating through the Interpreter, don’t use ‘tell him’ ‘ask her’…</a:t>
            </a:r>
          </a:p>
          <a:p>
            <a:pPr marL="285750" indent="-285750">
              <a:buFont typeface="Arial" panose="020B0604020202020204" pitchFamily="34" charset="0"/>
              <a:buChar char="•"/>
            </a:pPr>
            <a:r>
              <a:rPr lang="en-US" altLang="en-US" sz="1600" dirty="0"/>
              <a:t>Not all Deaf students use ISL (Irish Sign Language), if the person lip reads, speak clearly with a moderate pace. Don’t place anything in your mouth when speaking and avoid standing in front of a direct light source (window/bright light)</a:t>
            </a:r>
          </a:p>
          <a:p>
            <a:pPr marL="285750" indent="-285750">
              <a:buFont typeface="Arial" panose="020B0604020202020204" pitchFamily="34" charset="0"/>
              <a:buChar char="•"/>
            </a:pPr>
            <a:r>
              <a:rPr lang="en-GB" sz="1600" dirty="0"/>
              <a:t>Be courteous, example if there is an announcement or a knock on the door, excuse yourself and inform the student that you are responding to a knock on the door or listening to an announcement.</a:t>
            </a:r>
          </a:p>
          <a:p>
            <a:endParaRPr lang="en-GB" sz="1600" dirty="0"/>
          </a:p>
          <a:p>
            <a:r>
              <a:rPr lang="en-GB" sz="1600" dirty="0"/>
              <a:t>Fact or myth….. All people with a hearing impairment can lipread……………. Myth!!!!</a:t>
            </a:r>
          </a:p>
          <a:p>
            <a:endParaRPr lang="en-GB" sz="1600" dirty="0"/>
          </a:p>
          <a:p>
            <a:r>
              <a:rPr lang="en-GB" sz="1600" dirty="0"/>
              <a:t>Food for thought….</a:t>
            </a:r>
          </a:p>
          <a:p>
            <a:r>
              <a:rPr lang="en-US" altLang="en-US" sz="1600" dirty="0"/>
              <a:t>Some believe that Deafness is a difference in human experience and not a disability.</a:t>
            </a:r>
          </a:p>
          <a:p>
            <a:endParaRPr lang="en-GB" sz="1600" dirty="0"/>
          </a:p>
        </p:txBody>
      </p:sp>
    </p:spTree>
    <p:extLst>
      <p:ext uri="{BB962C8B-B14F-4D97-AF65-F5344CB8AC3E}">
        <p14:creationId xmlns:p14="http://schemas.microsoft.com/office/powerpoint/2010/main" val="3033219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4462"/>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344245" y="2237592"/>
            <a:ext cx="11575228" cy="369332"/>
          </a:xfrm>
          <a:prstGeom prst="rect">
            <a:avLst/>
          </a:prstGeom>
        </p:spPr>
        <p:txBody>
          <a:bodyPr wrap="square">
            <a:spAutoFit/>
          </a:bodyPr>
          <a:lstStyle/>
          <a:p>
            <a:endParaRPr lang="en-US" altLang="en-US" b="1" dirty="0">
              <a:latin typeface="Arial" panose="020B0604020202020204" pitchFamily="34" charset="0"/>
            </a:endParaRPr>
          </a:p>
        </p:txBody>
      </p:sp>
      <p:sp>
        <p:nvSpPr>
          <p:cNvPr id="7" name="TextBox 6">
            <a:extLst>
              <a:ext uri="{FF2B5EF4-FFF2-40B4-BE49-F238E27FC236}">
                <a16:creationId xmlns:a16="http://schemas.microsoft.com/office/drawing/2014/main" id="{2E5E6FC5-8ACD-4F12-85A2-EC85DEEE1196}"/>
              </a:ext>
            </a:extLst>
          </p:cNvPr>
          <p:cNvSpPr txBox="1"/>
          <p:nvPr/>
        </p:nvSpPr>
        <p:spPr>
          <a:xfrm>
            <a:off x="9507866" y="1170551"/>
            <a:ext cx="2339889" cy="3816429"/>
          </a:xfrm>
          <a:prstGeom prst="rect">
            <a:avLst/>
          </a:prstGeom>
          <a:noFill/>
        </p:spPr>
        <p:txBody>
          <a:bodyPr wrap="square" rtlCol="0">
            <a:spAutoFit/>
          </a:bodyPr>
          <a:lstStyle/>
          <a:p>
            <a:pPr marL="285750" indent="-285750">
              <a:buFont typeface="Arial" panose="020B0604020202020204" pitchFamily="34" charset="0"/>
              <a:buChar char="•"/>
            </a:pPr>
            <a:endParaRPr lang="en-GB" dirty="0"/>
          </a:p>
          <a:p>
            <a:pPr algn="ctr"/>
            <a:r>
              <a:rPr lang="en-GB" sz="1400" b="1" i="1" dirty="0"/>
              <a:t>Autism is a lifelong neurodevelopmental disability that affects the development of the brain in areas of social interaction and communication. People with autism have difficulties in communicating and forming relationships with people, in developing language and in using abstract concepts. It also impacts on their ability to make sense of the world around them.</a:t>
            </a:r>
          </a:p>
          <a:p>
            <a:pPr algn="r"/>
            <a:r>
              <a:rPr lang="en-GB" sz="1400" dirty="0"/>
              <a:t>Autism Ireland</a:t>
            </a:r>
          </a:p>
        </p:txBody>
      </p:sp>
      <p:sp>
        <p:nvSpPr>
          <p:cNvPr id="5" name="Rectangle 4">
            <a:extLst>
              <a:ext uri="{FF2B5EF4-FFF2-40B4-BE49-F238E27FC236}">
                <a16:creationId xmlns:a16="http://schemas.microsoft.com/office/drawing/2014/main" id="{843D8AA9-2601-410B-B611-AF08AD9B8EB4}"/>
              </a:ext>
            </a:extLst>
          </p:cNvPr>
          <p:cNvSpPr/>
          <p:nvPr/>
        </p:nvSpPr>
        <p:spPr>
          <a:xfrm>
            <a:off x="-1" y="1837483"/>
            <a:ext cx="9436149" cy="6432530"/>
          </a:xfrm>
          <a:prstGeom prst="rect">
            <a:avLst/>
          </a:prstGeom>
        </p:spPr>
        <p:txBody>
          <a:bodyPr wrap="square">
            <a:spAutoFit/>
          </a:bodyPr>
          <a:lstStyle/>
          <a:p>
            <a:r>
              <a:rPr lang="en-GB" sz="1600" dirty="0"/>
              <a:t>Supporting students with </a:t>
            </a:r>
            <a:r>
              <a:rPr lang="en-GB" sz="1600" b="1" dirty="0"/>
              <a:t>Autism/</a:t>
            </a:r>
            <a:r>
              <a:rPr lang="en-GB" sz="1600" b="1" dirty="0" err="1"/>
              <a:t>Aspergers</a:t>
            </a:r>
            <a:endParaRPr lang="en-GB" sz="1600" b="1" dirty="0"/>
          </a:p>
          <a:p>
            <a:endParaRPr lang="en-GB" sz="1600" b="1" dirty="0"/>
          </a:p>
          <a:p>
            <a:pPr marL="285750" indent="-285750">
              <a:buFont typeface="Arial" panose="020B0604020202020204" pitchFamily="34" charset="0"/>
              <a:buChar char="•"/>
            </a:pPr>
            <a:r>
              <a:rPr lang="en-GB" sz="1600" dirty="0"/>
              <a:t>Although students on the Autistic Spectrum are as unique as any other cohort of students, some characteristic are similar with difficulties around social interactions and communication</a:t>
            </a:r>
          </a:p>
          <a:p>
            <a:endParaRPr lang="en-GB" sz="1600" dirty="0"/>
          </a:p>
          <a:p>
            <a:pPr marL="285750" indent="-285750">
              <a:buFont typeface="Arial" panose="020B0604020202020204" pitchFamily="34" charset="0"/>
              <a:buChar char="•"/>
            </a:pPr>
            <a:r>
              <a:rPr lang="en-GB" sz="1600" dirty="0"/>
              <a:t>Be patient and understanding of behaviours around reliance on routines, repetitive </a:t>
            </a:r>
          </a:p>
          <a:p>
            <a:r>
              <a:rPr lang="en-GB" sz="1600" dirty="0"/>
              <a:t>     movements (rocking, walking in lines), sensitive to sounds, smells etc</a:t>
            </a:r>
          </a:p>
          <a:p>
            <a:endParaRPr lang="en-GB" sz="1600" dirty="0"/>
          </a:p>
          <a:p>
            <a:pPr marL="285750" indent="-285750">
              <a:buFont typeface="Arial" panose="020B0604020202020204" pitchFamily="34" charset="0"/>
              <a:buChar char="•"/>
            </a:pPr>
            <a:r>
              <a:rPr lang="en-GB" sz="1600" dirty="0"/>
              <a:t>When communicating be mindful of literal interpretations, difficulty with expression of </a:t>
            </a:r>
          </a:p>
          <a:p>
            <a:r>
              <a:rPr lang="en-GB" sz="1600" dirty="0"/>
              <a:t>     needs/wants/emotions and not understanding non verbal cues.</a:t>
            </a:r>
          </a:p>
          <a:p>
            <a:endParaRPr lang="en-GB" sz="1600" dirty="0"/>
          </a:p>
          <a:p>
            <a:pPr marL="285750" indent="-285750">
              <a:buFont typeface="Arial" panose="020B0604020202020204" pitchFamily="34" charset="0"/>
              <a:buChar char="•"/>
            </a:pPr>
            <a:r>
              <a:rPr lang="en-GB" sz="1600" dirty="0"/>
              <a:t>In social interactions be understanding of difficulties in students seeing other peoples perspectives, making eye contact and/or lack of interest in conversing.</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See your Note Taker training for tips on format and types of notes for these students. </a:t>
            </a:r>
          </a:p>
          <a:p>
            <a:endParaRPr lang="en-GB" sz="1600" dirty="0"/>
          </a:p>
          <a:p>
            <a:pPr marL="285750" indent="-285750">
              <a:buFont typeface="Arial" panose="020B0604020202020204" pitchFamily="34" charset="0"/>
              <a:buChar char="•"/>
            </a:pPr>
            <a:r>
              <a:rPr lang="en-GB" sz="1600" dirty="0"/>
              <a:t>Discuss with student(s) there particular requirements and how best they</a:t>
            </a:r>
          </a:p>
          <a:p>
            <a:r>
              <a:rPr lang="en-GB" sz="1600" dirty="0"/>
              <a:t>      can be meet</a:t>
            </a:r>
          </a:p>
          <a:p>
            <a:endParaRPr lang="en-GB" dirty="0"/>
          </a:p>
          <a:p>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337330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344245" y="2237592"/>
            <a:ext cx="11575228" cy="369332"/>
          </a:xfrm>
          <a:prstGeom prst="rect">
            <a:avLst/>
          </a:prstGeom>
        </p:spPr>
        <p:txBody>
          <a:bodyPr wrap="square">
            <a:spAutoFit/>
          </a:bodyPr>
          <a:lstStyle/>
          <a:p>
            <a:endParaRPr lang="en-US" altLang="en-US" b="1" dirty="0">
              <a:latin typeface="Arial" panose="020B0604020202020204" pitchFamily="34" charset="0"/>
            </a:endParaRPr>
          </a:p>
        </p:txBody>
      </p:sp>
      <p:sp>
        <p:nvSpPr>
          <p:cNvPr id="7" name="TextBox 6">
            <a:extLst>
              <a:ext uri="{FF2B5EF4-FFF2-40B4-BE49-F238E27FC236}">
                <a16:creationId xmlns:a16="http://schemas.microsoft.com/office/drawing/2014/main" id="{2E5E6FC5-8ACD-4F12-85A2-EC85DEEE1196}"/>
              </a:ext>
            </a:extLst>
          </p:cNvPr>
          <p:cNvSpPr txBox="1"/>
          <p:nvPr/>
        </p:nvSpPr>
        <p:spPr>
          <a:xfrm>
            <a:off x="0" y="1794741"/>
            <a:ext cx="12102353" cy="5324535"/>
          </a:xfrm>
          <a:prstGeom prst="rect">
            <a:avLst/>
          </a:prstGeom>
          <a:noFill/>
        </p:spPr>
        <p:txBody>
          <a:bodyPr wrap="square" rtlCol="0">
            <a:spAutoFit/>
          </a:bodyPr>
          <a:lstStyle/>
          <a:p>
            <a:r>
              <a:rPr lang="en-GB" sz="1600" dirty="0"/>
              <a:t>Supporting student(s) with </a:t>
            </a:r>
            <a:r>
              <a:rPr lang="en-GB" sz="1600" b="1" dirty="0"/>
              <a:t>Specific Learning Difficulties (SpLD’s)</a:t>
            </a:r>
          </a:p>
          <a:p>
            <a:endParaRPr lang="en-GB" sz="1600" dirty="0"/>
          </a:p>
          <a:p>
            <a:pPr fontAlgn="base"/>
            <a:r>
              <a:rPr lang="en-GB" sz="1600" dirty="0"/>
              <a:t>Students with SpLD’s learn and process information differently. It is an umbrella term for Dyslexia, Dyspraxia, Dyscalculia or Dysgraphia and Attention Deficit Disorder (ADD) &amp; Attention Deficit Hyperactivity Disorder (ADHD).</a:t>
            </a:r>
          </a:p>
          <a:p>
            <a:pPr fontAlgn="base"/>
            <a:endParaRPr lang="en-GB" sz="1600" dirty="0"/>
          </a:p>
          <a:p>
            <a:pPr marL="285750" indent="-285750">
              <a:buFont typeface="Arial" panose="020B0604020202020204" pitchFamily="34" charset="0"/>
              <a:buChar char="•"/>
            </a:pPr>
            <a:r>
              <a:rPr lang="en-GB" sz="1600" dirty="0"/>
              <a:t>Some common characteristics of SpLD’s can be difficulties with memory, reading, organisation, time management, visual/auditory processing and writing difficulties.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With any other disability, no 2 students will experience the same difficulties and to varying degrees. Discuss with the students their requirements.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Staying within the remit of your role, support the student to stay on track with timelines for coursework and assignments.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If student allocated notetaking support follow guidelines in the notetaker training for supporting students with SpLD’s.</a:t>
            </a:r>
          </a:p>
          <a:p>
            <a:endParaRPr lang="en-GB" sz="1600" dirty="0"/>
          </a:p>
          <a:p>
            <a:pPr marL="285750" indent="-285750">
              <a:buFont typeface="Arial" panose="020B0604020202020204" pitchFamily="34" charset="0"/>
              <a:buChar char="•"/>
            </a:pPr>
            <a:r>
              <a:rPr lang="en-GB" sz="1600" dirty="0"/>
              <a:t>Discuss with student(s) there particular requirements and how best they can be meet.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Stay alert and vigilant in lectures to students needs.</a:t>
            </a:r>
          </a:p>
          <a:p>
            <a:endParaRPr lang="en-GB" sz="1600"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95339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344245" y="2237592"/>
            <a:ext cx="11575228" cy="369332"/>
          </a:xfrm>
          <a:prstGeom prst="rect">
            <a:avLst/>
          </a:prstGeom>
        </p:spPr>
        <p:txBody>
          <a:bodyPr wrap="square">
            <a:spAutoFit/>
          </a:bodyPr>
          <a:lstStyle/>
          <a:p>
            <a:endParaRPr lang="en-US" altLang="en-US" b="1" dirty="0">
              <a:latin typeface="Arial" panose="020B0604020202020204" pitchFamily="34" charset="0"/>
            </a:endParaRPr>
          </a:p>
        </p:txBody>
      </p:sp>
      <p:sp>
        <p:nvSpPr>
          <p:cNvPr id="7" name="TextBox 6">
            <a:extLst>
              <a:ext uri="{FF2B5EF4-FFF2-40B4-BE49-F238E27FC236}">
                <a16:creationId xmlns:a16="http://schemas.microsoft.com/office/drawing/2014/main" id="{2E5E6FC5-8ACD-4F12-85A2-EC85DEEE1196}"/>
              </a:ext>
            </a:extLst>
          </p:cNvPr>
          <p:cNvSpPr txBox="1"/>
          <p:nvPr/>
        </p:nvSpPr>
        <p:spPr>
          <a:xfrm>
            <a:off x="523559" y="2145259"/>
            <a:ext cx="10811435" cy="3447098"/>
          </a:xfrm>
          <a:prstGeom prst="rect">
            <a:avLst/>
          </a:prstGeom>
          <a:noFill/>
        </p:spPr>
        <p:txBody>
          <a:bodyPr wrap="square" rtlCol="0">
            <a:spAutoFit/>
          </a:bodyPr>
          <a:lstStyle/>
          <a:p>
            <a:r>
              <a:rPr lang="en-GB" sz="1600" b="1" dirty="0"/>
              <a:t>Supporting student with other disabilities</a:t>
            </a:r>
          </a:p>
          <a:p>
            <a:endParaRPr lang="en-GB" sz="1600" b="1" dirty="0"/>
          </a:p>
          <a:p>
            <a:r>
              <a:rPr lang="en-GB" sz="1600" b="1" dirty="0"/>
              <a:t>Disability that affects speech – </a:t>
            </a:r>
            <a:r>
              <a:rPr lang="en-GB" sz="1600" dirty="0"/>
              <a:t>listen closely, be patient and do not finish the persons sentence. If you do not understand, ask the person to repeat it. Speech impairments have no correlation with intellectual ability. If needs be ask short questions that may only require short answers. </a:t>
            </a:r>
          </a:p>
          <a:p>
            <a:endParaRPr lang="en-GB" sz="1600" b="1" dirty="0"/>
          </a:p>
          <a:p>
            <a:r>
              <a:rPr lang="en-GB" sz="1600" b="1" dirty="0"/>
              <a:t>Intellectual disability – </a:t>
            </a:r>
            <a:r>
              <a:rPr lang="en-GB" sz="1600" dirty="0"/>
              <a:t>be patient and respectful, discuss their preferred communication method. See person first, not disability. Potentially break down information into smaller chunks for person to process.</a:t>
            </a:r>
          </a:p>
          <a:p>
            <a:endParaRPr lang="en-GB" dirty="0"/>
          </a:p>
          <a:p>
            <a:endParaRPr lang="en-GB" b="1" dirty="0"/>
          </a:p>
          <a:p>
            <a:endParaRPr lang="en-GB" b="1" dirty="0"/>
          </a:p>
          <a:p>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80647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3" name="TextBox 2">
            <a:extLst>
              <a:ext uri="{FF2B5EF4-FFF2-40B4-BE49-F238E27FC236}">
                <a16:creationId xmlns:a16="http://schemas.microsoft.com/office/drawing/2014/main" id="{9D98C3EF-987A-4C44-9C87-945A3BFBB4AA}"/>
              </a:ext>
            </a:extLst>
          </p:cNvPr>
          <p:cNvSpPr txBox="1"/>
          <p:nvPr/>
        </p:nvSpPr>
        <p:spPr>
          <a:xfrm>
            <a:off x="211567" y="1979409"/>
            <a:ext cx="11768865" cy="3693319"/>
          </a:xfrm>
          <a:prstGeom prst="rect">
            <a:avLst/>
          </a:prstGeom>
          <a:noFill/>
        </p:spPr>
        <p:txBody>
          <a:bodyPr wrap="square" rtlCol="0">
            <a:spAutoFit/>
          </a:bodyPr>
          <a:lstStyle/>
          <a:p>
            <a:r>
              <a:rPr lang="en-US" altLang="en-US" dirty="0">
                <a:solidFill>
                  <a:schemeClr val="tx1">
                    <a:lumMod val="95000"/>
                    <a:lumOff val="5000"/>
                  </a:schemeClr>
                </a:solidFill>
                <a:latin typeface="Arial" panose="020B0604020202020204" pitchFamily="34" charset="0"/>
              </a:rPr>
              <a:t>Focus on the ability not the disability. A disability is only one aspect of the person.</a:t>
            </a:r>
          </a:p>
          <a:p>
            <a:endParaRPr lang="en-GB" dirty="0">
              <a:solidFill>
                <a:schemeClr val="tx1">
                  <a:lumMod val="95000"/>
                  <a:lumOff val="5000"/>
                </a:schemeClr>
              </a:solidFill>
            </a:endParaRPr>
          </a:p>
          <a:p>
            <a:r>
              <a:rPr lang="en-US" altLang="en-US" dirty="0">
                <a:solidFill>
                  <a:schemeClr val="tx1">
                    <a:lumMod val="95000"/>
                    <a:lumOff val="5000"/>
                  </a:schemeClr>
                </a:solidFill>
                <a:latin typeface="Arial" panose="020B0604020202020204" pitchFamily="34" charset="0"/>
              </a:rPr>
              <a:t>Question and challenge the assumptions we make about people with disabilities  </a:t>
            </a:r>
          </a:p>
          <a:p>
            <a:endParaRPr lang="en-GB" dirty="0">
              <a:solidFill>
                <a:schemeClr val="tx1">
                  <a:lumMod val="95000"/>
                  <a:lumOff val="5000"/>
                </a:schemeClr>
              </a:solidFill>
            </a:endParaRPr>
          </a:p>
          <a:p>
            <a:r>
              <a:rPr lang="en-US" altLang="en-US" dirty="0">
                <a:solidFill>
                  <a:schemeClr val="tx1">
                    <a:lumMod val="95000"/>
                    <a:lumOff val="5000"/>
                  </a:schemeClr>
                </a:solidFill>
                <a:latin typeface="Arial" panose="020B0604020202020204" pitchFamily="34" charset="0"/>
              </a:rPr>
              <a:t>The greatest thing we can do for a student with a disability is believe in them</a:t>
            </a:r>
          </a:p>
          <a:p>
            <a:endParaRPr lang="en-GB" dirty="0">
              <a:solidFill>
                <a:schemeClr val="tx1">
                  <a:lumMod val="95000"/>
                  <a:lumOff val="5000"/>
                </a:schemeClr>
              </a:solidFill>
            </a:endParaRPr>
          </a:p>
          <a:p>
            <a:r>
              <a:rPr lang="en-US" altLang="en-US" dirty="0">
                <a:solidFill>
                  <a:schemeClr val="tx1">
                    <a:lumMod val="95000"/>
                    <a:lumOff val="5000"/>
                  </a:schemeClr>
                </a:solidFill>
                <a:latin typeface="Arial" panose="020B0604020202020204" pitchFamily="34" charset="0"/>
              </a:rPr>
              <a:t>Don’t underestimate </a:t>
            </a:r>
            <a:r>
              <a:rPr lang="en-US" altLang="en-US">
                <a:solidFill>
                  <a:schemeClr val="tx1">
                    <a:lumMod val="95000"/>
                    <a:lumOff val="5000"/>
                  </a:schemeClr>
                </a:solidFill>
                <a:latin typeface="Arial" panose="020B0604020202020204" pitchFamily="34" charset="0"/>
              </a:rPr>
              <a:t>the ability of </a:t>
            </a:r>
            <a:r>
              <a:rPr lang="en-US" altLang="en-US" dirty="0">
                <a:solidFill>
                  <a:schemeClr val="tx1">
                    <a:lumMod val="95000"/>
                    <a:lumOff val="5000"/>
                  </a:schemeClr>
                </a:solidFill>
                <a:latin typeface="Arial" panose="020B0604020202020204" pitchFamily="34" charset="0"/>
              </a:rPr>
              <a:t>a person with a disability</a:t>
            </a:r>
          </a:p>
          <a:p>
            <a:endParaRPr lang="en-US" altLang="en-US" dirty="0">
              <a:solidFill>
                <a:schemeClr val="tx1">
                  <a:lumMod val="95000"/>
                  <a:lumOff val="5000"/>
                </a:schemeClr>
              </a:solidFill>
              <a:latin typeface="Arial" panose="020B0604020202020204" pitchFamily="34" charset="0"/>
            </a:endParaRPr>
          </a:p>
          <a:p>
            <a:r>
              <a:rPr lang="en-US" altLang="en-US" dirty="0">
                <a:solidFill>
                  <a:schemeClr val="tx1">
                    <a:lumMod val="95000"/>
                    <a:lumOff val="5000"/>
                  </a:schemeClr>
                </a:solidFill>
                <a:latin typeface="Arial" panose="020B0604020202020204" pitchFamily="34" charset="0"/>
              </a:rPr>
              <a:t>Take responsibility for being aware and meeting of student requirements while staying within the remit of your role</a:t>
            </a:r>
          </a:p>
          <a:p>
            <a:endParaRPr lang="en-US" altLang="en-US" dirty="0">
              <a:solidFill>
                <a:schemeClr val="tx1">
                  <a:lumMod val="95000"/>
                  <a:lumOff val="5000"/>
                </a:schemeClr>
              </a:solidFill>
              <a:latin typeface="Arial" panose="020B0604020202020204" pitchFamily="34" charset="0"/>
            </a:endParaRPr>
          </a:p>
          <a:p>
            <a:r>
              <a:rPr lang="en-US" altLang="en-US" dirty="0">
                <a:solidFill>
                  <a:schemeClr val="tx1">
                    <a:lumMod val="95000"/>
                    <a:lumOff val="5000"/>
                  </a:schemeClr>
                </a:solidFill>
                <a:latin typeface="Arial" panose="020B0604020202020204" pitchFamily="34" charset="0"/>
              </a:rPr>
              <a:t>Confidentiality and setting boundaries is paramount in the role of an Education Support Worker</a:t>
            </a:r>
          </a:p>
          <a:p>
            <a:endParaRPr lang="en-US" altLang="en-US" dirty="0">
              <a:solidFill>
                <a:srgbClr val="0070C0"/>
              </a:solidFill>
              <a:latin typeface="Arial" panose="020B0604020202020204" pitchFamily="34" charset="0"/>
            </a:endParaRPr>
          </a:p>
          <a:p>
            <a:endParaRPr lang="en-GB" dirty="0"/>
          </a:p>
        </p:txBody>
      </p:sp>
      <p:sp>
        <p:nvSpPr>
          <p:cNvPr id="2" name="TextBox 1">
            <a:extLst>
              <a:ext uri="{FF2B5EF4-FFF2-40B4-BE49-F238E27FC236}">
                <a16:creationId xmlns:a16="http://schemas.microsoft.com/office/drawing/2014/main" id="{03BF29C8-4D59-4BE9-A36F-FCF4FAA3DD54}"/>
              </a:ext>
            </a:extLst>
          </p:cNvPr>
          <p:cNvSpPr txBox="1"/>
          <p:nvPr/>
        </p:nvSpPr>
        <p:spPr>
          <a:xfrm>
            <a:off x="602428" y="387275"/>
            <a:ext cx="4260028" cy="584775"/>
          </a:xfrm>
          <a:prstGeom prst="rect">
            <a:avLst/>
          </a:prstGeom>
          <a:noFill/>
        </p:spPr>
        <p:txBody>
          <a:bodyPr wrap="square" rtlCol="0">
            <a:spAutoFit/>
          </a:bodyPr>
          <a:lstStyle/>
          <a:p>
            <a:r>
              <a:rPr lang="en-GB" sz="3200" b="1" dirty="0"/>
              <a:t>Some takeaways….</a:t>
            </a:r>
          </a:p>
        </p:txBody>
      </p:sp>
    </p:spTree>
    <p:extLst>
      <p:ext uri="{BB962C8B-B14F-4D97-AF65-F5344CB8AC3E}">
        <p14:creationId xmlns:p14="http://schemas.microsoft.com/office/powerpoint/2010/main" val="2221789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Rectangle 1">
            <a:extLst>
              <a:ext uri="{FF2B5EF4-FFF2-40B4-BE49-F238E27FC236}">
                <a16:creationId xmlns:a16="http://schemas.microsoft.com/office/drawing/2014/main" id="{C18E3AE8-76B8-4CDB-A2A9-892D3728F498}"/>
              </a:ext>
            </a:extLst>
          </p:cNvPr>
          <p:cNvSpPr/>
          <p:nvPr/>
        </p:nvSpPr>
        <p:spPr>
          <a:xfrm>
            <a:off x="451822" y="1871831"/>
            <a:ext cx="11740178" cy="5416868"/>
          </a:xfrm>
          <a:prstGeom prst="rect">
            <a:avLst/>
          </a:prstGeom>
        </p:spPr>
        <p:txBody>
          <a:bodyPr wrap="square">
            <a:spAutoFit/>
          </a:bodyPr>
          <a:lstStyle/>
          <a:p>
            <a:r>
              <a:rPr lang="en-GB" sz="1600" dirty="0"/>
              <a:t>This training is </a:t>
            </a:r>
            <a:r>
              <a:rPr lang="en-GB" sz="1600" b="1" dirty="0"/>
              <a:t>not</a:t>
            </a:r>
            <a:r>
              <a:rPr lang="en-GB" sz="1600" dirty="0"/>
              <a:t> an answer all questions ‘training’, it is to merely give some guidelines on working with some of the more common disabilities you may encounter in your role as an Education Support Worker. </a:t>
            </a:r>
          </a:p>
          <a:p>
            <a:endParaRPr lang="en-GB" sz="1600" dirty="0"/>
          </a:p>
          <a:p>
            <a:r>
              <a:rPr lang="en-GB" sz="1600" dirty="0"/>
              <a:t>All students supported through the Disability Office are different and have varying degrees of their disabilities. Always speak with the student to get a better understanding of what supports they require and the expectations they have in relation to these supports. </a:t>
            </a:r>
          </a:p>
          <a:p>
            <a:endParaRPr lang="en-GB" sz="1600" dirty="0"/>
          </a:p>
          <a:p>
            <a:r>
              <a:rPr lang="en-GB" sz="1600" dirty="0"/>
              <a:t>If you have any questions or concerns please do not hesitate in contacting the Education Support Team in Servisource.</a:t>
            </a:r>
          </a:p>
          <a:p>
            <a:endParaRPr lang="en-GB" dirty="0"/>
          </a:p>
          <a:p>
            <a:r>
              <a:rPr lang="en-GB" sz="1600" dirty="0"/>
              <a:t> Links for further information :</a:t>
            </a:r>
          </a:p>
          <a:p>
            <a:pPr marL="285750" indent="-285750">
              <a:buFont typeface="Arial" panose="020B0604020202020204" pitchFamily="34" charset="0"/>
              <a:buChar char="•"/>
            </a:pPr>
            <a:r>
              <a:rPr lang="en-GB" dirty="0">
                <a:hlinkClick r:id="rId3"/>
              </a:rPr>
              <a:t>www.ncbi.ie</a:t>
            </a:r>
            <a:endParaRPr lang="en-GB" dirty="0"/>
          </a:p>
          <a:p>
            <a:pPr marL="285750" indent="-285750">
              <a:buFont typeface="Arial" panose="020B0604020202020204" pitchFamily="34" charset="0"/>
              <a:buChar char="•"/>
            </a:pPr>
            <a:r>
              <a:rPr lang="en-GB" dirty="0">
                <a:hlinkClick r:id="rId4"/>
              </a:rPr>
              <a:t>www.mentalhealthireland.ie</a:t>
            </a:r>
            <a:endParaRPr lang="en-GB" dirty="0"/>
          </a:p>
          <a:p>
            <a:pPr marL="285750" indent="-285750">
              <a:buFont typeface="Arial" panose="020B0604020202020204" pitchFamily="34" charset="0"/>
              <a:buChar char="•"/>
            </a:pPr>
            <a:r>
              <a:rPr lang="en-GB" dirty="0">
                <a:hlinkClick r:id="rId5"/>
              </a:rPr>
              <a:t>www.aspireireland.ie</a:t>
            </a:r>
            <a:endParaRPr lang="en-GB" dirty="0"/>
          </a:p>
          <a:p>
            <a:pPr marL="285750" indent="-285750">
              <a:buFont typeface="Arial" panose="020B0604020202020204" pitchFamily="34" charset="0"/>
              <a:buChar char="•"/>
            </a:pPr>
            <a:r>
              <a:rPr lang="en-GB" dirty="0">
                <a:hlinkClick r:id="rId6"/>
              </a:rPr>
              <a:t>http://ahead.ie</a:t>
            </a:r>
            <a:endParaRPr lang="en-GB" dirty="0"/>
          </a:p>
          <a:p>
            <a:pPr marL="285750" indent="-285750">
              <a:buFont typeface="Arial" panose="020B0604020202020204" pitchFamily="34" charset="0"/>
              <a:buChar char="•"/>
            </a:pPr>
            <a:r>
              <a:rPr lang="en-GB" dirty="0">
                <a:hlinkClick r:id="rId7"/>
              </a:rPr>
              <a:t>https://www.dyslexia.ie</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3" name="TextBox 2">
            <a:extLst>
              <a:ext uri="{FF2B5EF4-FFF2-40B4-BE49-F238E27FC236}">
                <a16:creationId xmlns:a16="http://schemas.microsoft.com/office/drawing/2014/main" id="{211BA114-2774-4514-8698-41D369C8953B}"/>
              </a:ext>
            </a:extLst>
          </p:cNvPr>
          <p:cNvSpPr txBox="1"/>
          <p:nvPr/>
        </p:nvSpPr>
        <p:spPr>
          <a:xfrm>
            <a:off x="602427" y="441063"/>
            <a:ext cx="3980329" cy="584775"/>
          </a:xfrm>
          <a:prstGeom prst="rect">
            <a:avLst/>
          </a:prstGeom>
          <a:noFill/>
        </p:spPr>
        <p:txBody>
          <a:bodyPr wrap="square" rtlCol="0">
            <a:spAutoFit/>
          </a:bodyPr>
          <a:lstStyle/>
          <a:p>
            <a:r>
              <a:rPr lang="en-GB" sz="3200" b="1" dirty="0"/>
              <a:t>Further Information </a:t>
            </a:r>
          </a:p>
        </p:txBody>
      </p:sp>
    </p:spTree>
    <p:extLst>
      <p:ext uri="{BB962C8B-B14F-4D97-AF65-F5344CB8AC3E}">
        <p14:creationId xmlns:p14="http://schemas.microsoft.com/office/powerpoint/2010/main" val="514507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0" y="10"/>
            <a:ext cx="12191980" cy="6857990"/>
          </a:xfrm>
          <a:prstGeom prst="rect">
            <a:avLst/>
          </a:prstGeom>
          <a:noFill/>
        </p:spPr>
      </p:pic>
      <p:sp>
        <p:nvSpPr>
          <p:cNvPr id="2" name="TextBox 1">
            <a:extLst>
              <a:ext uri="{FF2B5EF4-FFF2-40B4-BE49-F238E27FC236}">
                <a16:creationId xmlns:a16="http://schemas.microsoft.com/office/drawing/2014/main" id="{B2079648-BF59-4BE3-9D0F-C81B6F861D51}"/>
              </a:ext>
            </a:extLst>
          </p:cNvPr>
          <p:cNvSpPr txBox="1"/>
          <p:nvPr/>
        </p:nvSpPr>
        <p:spPr>
          <a:xfrm>
            <a:off x="677732" y="1938968"/>
            <a:ext cx="5552501" cy="7017306"/>
          </a:xfrm>
          <a:prstGeom prst="rect">
            <a:avLst/>
          </a:prstGeom>
          <a:noFill/>
        </p:spPr>
        <p:txBody>
          <a:bodyPr wrap="square" rtlCol="0">
            <a:spAutoFit/>
          </a:bodyPr>
          <a:lstStyle/>
          <a:p>
            <a:pPr marL="285750" indent="-285750">
              <a:buFont typeface="Arial" panose="020B0604020202020204" pitchFamily="34" charset="0"/>
              <a:buChar char="•"/>
            </a:pPr>
            <a:r>
              <a:rPr lang="en-GB" dirty="0"/>
              <a:t>Definition of Disability</a:t>
            </a:r>
          </a:p>
          <a:p>
            <a:pPr marL="285750" indent="-285750">
              <a:buFont typeface="Arial" panose="020B0604020202020204" pitchFamily="34" charset="0"/>
              <a:buChar char="•"/>
            </a:pPr>
            <a:r>
              <a:rPr lang="en-GB" dirty="0"/>
              <a:t>What is Reasonable Accommodation?</a:t>
            </a:r>
          </a:p>
          <a:p>
            <a:pPr marL="285750" indent="-285750">
              <a:buFont typeface="Arial" panose="020B0604020202020204" pitchFamily="34" charset="0"/>
              <a:buChar char="•"/>
            </a:pPr>
            <a:r>
              <a:rPr lang="en-GB" dirty="0"/>
              <a:t>Things to consider</a:t>
            </a:r>
          </a:p>
          <a:p>
            <a:pPr marL="285750" indent="-285750">
              <a:buFont typeface="Arial" panose="020B0604020202020204" pitchFamily="34" charset="0"/>
              <a:buChar char="•"/>
            </a:pPr>
            <a:r>
              <a:rPr lang="en-GB" dirty="0"/>
              <a:t>Types of disabilities</a:t>
            </a:r>
          </a:p>
          <a:p>
            <a:pPr marL="285750" indent="-285750">
              <a:buFont typeface="Arial" panose="020B0604020202020204" pitchFamily="34" charset="0"/>
              <a:buChar char="•"/>
            </a:pPr>
            <a:r>
              <a:rPr lang="en-GB" dirty="0"/>
              <a:t>Useful Tips</a:t>
            </a:r>
          </a:p>
          <a:p>
            <a:pPr marL="285750" indent="-285750">
              <a:buFont typeface="Arial" panose="020B0604020202020204" pitchFamily="34" charset="0"/>
              <a:buChar char="•"/>
            </a:pPr>
            <a:r>
              <a:rPr lang="en-GB" dirty="0"/>
              <a:t>Back to Basics</a:t>
            </a:r>
          </a:p>
          <a:p>
            <a:pPr marL="285750" indent="-285750">
              <a:buFont typeface="Arial" panose="020B0604020202020204" pitchFamily="34" charset="0"/>
              <a:buChar char="•"/>
            </a:pPr>
            <a:r>
              <a:rPr lang="en-GB" dirty="0"/>
              <a:t>Guidance when supporting students with disabilities</a:t>
            </a:r>
          </a:p>
          <a:p>
            <a:pPr marL="742950" lvl="1" indent="-285750">
              <a:buFont typeface="Arial" panose="020B0604020202020204" pitchFamily="34" charset="0"/>
              <a:buChar char="•"/>
            </a:pPr>
            <a:r>
              <a:rPr lang="en-GB" dirty="0"/>
              <a:t>Physical Disabilities</a:t>
            </a:r>
          </a:p>
          <a:p>
            <a:pPr marL="742950" lvl="1" indent="-285750">
              <a:buFont typeface="Arial" panose="020B0604020202020204" pitchFamily="34" charset="0"/>
              <a:buChar char="•"/>
            </a:pPr>
            <a:r>
              <a:rPr lang="en-GB" dirty="0"/>
              <a:t>Mental Health Conditions</a:t>
            </a:r>
          </a:p>
          <a:p>
            <a:pPr marL="742950" lvl="1" indent="-285750">
              <a:buFont typeface="Arial" panose="020B0604020202020204" pitchFamily="34" charset="0"/>
              <a:buChar char="•"/>
            </a:pPr>
            <a:r>
              <a:rPr lang="en-GB" dirty="0"/>
              <a:t>Visual Impairment </a:t>
            </a:r>
          </a:p>
          <a:p>
            <a:pPr marL="742950" lvl="1" indent="-285750">
              <a:buFont typeface="Arial" panose="020B0604020202020204" pitchFamily="34" charset="0"/>
              <a:buChar char="•"/>
            </a:pPr>
            <a:r>
              <a:rPr lang="en-GB" dirty="0"/>
              <a:t>Hearing Impairment </a:t>
            </a:r>
          </a:p>
          <a:p>
            <a:pPr marL="742950" lvl="1" indent="-285750">
              <a:buFont typeface="Arial" panose="020B0604020202020204" pitchFamily="34" charset="0"/>
              <a:buChar char="•"/>
            </a:pPr>
            <a:r>
              <a:rPr lang="en-GB" dirty="0"/>
              <a:t>Autism/Asperger's</a:t>
            </a:r>
          </a:p>
          <a:p>
            <a:pPr marL="742950" lvl="1" indent="-285750">
              <a:buFont typeface="Arial" panose="020B0604020202020204" pitchFamily="34" charset="0"/>
              <a:buChar char="•"/>
            </a:pPr>
            <a:r>
              <a:rPr lang="en-GB" dirty="0"/>
              <a:t>Specific Learning Difficulties</a:t>
            </a:r>
          </a:p>
          <a:p>
            <a:pPr marL="742950" lvl="1" indent="-285750">
              <a:buFont typeface="Arial" panose="020B0604020202020204" pitchFamily="34" charset="0"/>
              <a:buChar char="•"/>
            </a:pPr>
            <a:r>
              <a:rPr lang="en-GB" dirty="0"/>
              <a:t>Other Disabilities </a:t>
            </a:r>
          </a:p>
          <a:p>
            <a:pPr marL="285750" indent="-285750">
              <a:buFont typeface="Arial" panose="020B0604020202020204" pitchFamily="34" charset="0"/>
              <a:buChar char="•"/>
            </a:pPr>
            <a:r>
              <a:rPr lang="en-GB" dirty="0"/>
              <a:t>Wrap up</a:t>
            </a:r>
          </a:p>
          <a:p>
            <a:pPr marL="285750" indent="-285750">
              <a:buFont typeface="Arial" panose="020B0604020202020204" pitchFamily="34" charset="0"/>
              <a:buChar char="•"/>
            </a:pPr>
            <a:r>
              <a:rPr lang="en-GB" dirty="0"/>
              <a:t>Further information</a:t>
            </a:r>
          </a:p>
          <a:p>
            <a:pPr lvl="1"/>
            <a:endParaRPr lang="en-GB" dirty="0"/>
          </a:p>
          <a:p>
            <a:pPr marL="742950" lvl="1" indent="-285750">
              <a:buFont typeface="Arial" panose="020B0604020202020204" pitchFamily="34" charset="0"/>
              <a:buChar char="•"/>
            </a:pPr>
            <a:endParaRPr lang="en-GB" dirty="0"/>
          </a:p>
          <a:p>
            <a:pPr marL="742950" lvl="1" indent="-285750">
              <a:buFont typeface="Arial" panose="020B0604020202020204" pitchFamily="34" charset="0"/>
              <a:buChar char="•"/>
            </a:pPr>
            <a:endParaRPr lang="en-GB" dirty="0"/>
          </a:p>
          <a:p>
            <a:pPr marL="742950" lvl="1" indent="-285750">
              <a:buFont typeface="Arial" panose="020B0604020202020204" pitchFamily="34" charset="0"/>
              <a:buChar char="•"/>
            </a:pPr>
            <a:endParaRPr lang="en-GB" dirty="0"/>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3" name="TextBox 2">
            <a:extLst>
              <a:ext uri="{FF2B5EF4-FFF2-40B4-BE49-F238E27FC236}">
                <a16:creationId xmlns:a16="http://schemas.microsoft.com/office/drawing/2014/main" id="{0C512FCB-E772-499B-8C12-8E126EF5A683}"/>
              </a:ext>
            </a:extLst>
          </p:cNvPr>
          <p:cNvSpPr txBox="1"/>
          <p:nvPr/>
        </p:nvSpPr>
        <p:spPr>
          <a:xfrm>
            <a:off x="677732" y="419548"/>
            <a:ext cx="3958814" cy="646331"/>
          </a:xfrm>
          <a:prstGeom prst="rect">
            <a:avLst/>
          </a:prstGeom>
          <a:noFill/>
        </p:spPr>
        <p:txBody>
          <a:bodyPr wrap="square" rtlCol="0">
            <a:spAutoFit/>
          </a:bodyPr>
          <a:lstStyle/>
          <a:p>
            <a:r>
              <a:rPr lang="en-GB" sz="3600" b="1" dirty="0"/>
              <a:t>Table of Contents</a:t>
            </a:r>
          </a:p>
        </p:txBody>
      </p:sp>
    </p:spTree>
    <p:extLst>
      <p:ext uri="{BB962C8B-B14F-4D97-AF65-F5344CB8AC3E}">
        <p14:creationId xmlns:p14="http://schemas.microsoft.com/office/powerpoint/2010/main" val="142787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Rectangle 1">
            <a:extLst>
              <a:ext uri="{FF2B5EF4-FFF2-40B4-BE49-F238E27FC236}">
                <a16:creationId xmlns:a16="http://schemas.microsoft.com/office/drawing/2014/main" id="{356FDE7D-0607-4973-8D63-AF0009DC74F2}"/>
              </a:ext>
            </a:extLst>
          </p:cNvPr>
          <p:cNvSpPr/>
          <p:nvPr/>
        </p:nvSpPr>
        <p:spPr>
          <a:xfrm>
            <a:off x="-451822" y="2030689"/>
            <a:ext cx="12643822" cy="4469622"/>
          </a:xfrm>
          <a:prstGeom prst="rect">
            <a:avLst/>
          </a:prstGeom>
        </p:spPr>
        <p:txBody>
          <a:bodyPr wrap="square">
            <a:spAutoFit/>
          </a:bodyPr>
          <a:lstStyle/>
          <a:p>
            <a:pPr lvl="1" fontAlgn="base">
              <a:lnSpc>
                <a:spcPct val="107000"/>
              </a:lnSpc>
              <a:spcAft>
                <a:spcPts val="600"/>
              </a:spcAft>
              <a:buSzPts val="1000"/>
              <a:tabLst>
                <a:tab pos="914400" algn="l"/>
              </a:tabLst>
            </a:pPr>
            <a:r>
              <a:rPr lang="en-GB" sz="1600" dirty="0"/>
              <a:t>The </a:t>
            </a:r>
            <a:r>
              <a:rPr lang="en-GB" sz="1600" dirty="0">
                <a:hlinkClick r:id="rId3"/>
              </a:rPr>
              <a:t>Disability Act 2005</a:t>
            </a:r>
            <a:r>
              <a:rPr lang="en-GB" sz="1600" dirty="0"/>
              <a:t> set out the following definition:</a:t>
            </a:r>
            <a:br>
              <a:rPr lang="en-GB" sz="1600" dirty="0"/>
            </a:br>
            <a:r>
              <a:rPr lang="en-GB" sz="1600" dirty="0"/>
              <a:t>“disability”, in relation to a person, means a substantial restriction in the capacity of the person to carry on a profession, business or occupation in the State or to participate in social or cultural life in the State by reason of an enduring physical, sensory, mental health or intellectual impairment</a:t>
            </a:r>
            <a:br>
              <a:rPr lang="en-GB" sz="1600" dirty="0"/>
            </a:br>
            <a:br>
              <a:rPr lang="en-GB" sz="1600" dirty="0"/>
            </a:br>
            <a:r>
              <a:rPr lang="en-GB" sz="1600" dirty="0"/>
              <a:t>The </a:t>
            </a:r>
            <a:r>
              <a:rPr lang="en-GB" sz="1600" b="1" dirty="0"/>
              <a:t>Equality Acts (</a:t>
            </a:r>
            <a:r>
              <a:rPr lang="en-GB" sz="1600" dirty="0"/>
              <a:t>Employment Equality Acts and the Equal Status Acts), which outlaw discrimination on grounds of disability, use a wider definition, and cover past as well as current disability:</a:t>
            </a:r>
            <a:br>
              <a:rPr lang="en-GB" sz="1600" dirty="0"/>
            </a:br>
            <a:r>
              <a:rPr lang="en-GB" sz="1600" dirty="0"/>
              <a:t>"Disability means:</a:t>
            </a:r>
            <a:br>
              <a:rPr lang="en-GB" sz="1600" dirty="0"/>
            </a:br>
            <a:r>
              <a:rPr lang="en-GB" sz="1600" dirty="0"/>
              <a:t>(a) the total or partial absence of a person’s bodily or mental functions, including the absence of a part of a person’s body;</a:t>
            </a:r>
            <a:br>
              <a:rPr lang="en-GB" sz="1600" dirty="0"/>
            </a:br>
            <a:r>
              <a:rPr lang="en-GB" sz="1600" dirty="0"/>
              <a:t>(b) the presence in the body of organisms causing, or likely to cause, chronic disease or illness;</a:t>
            </a:r>
            <a:br>
              <a:rPr lang="en-GB" sz="1600" dirty="0"/>
            </a:br>
            <a:r>
              <a:rPr lang="en-GB" sz="1600" dirty="0"/>
              <a:t>(c) the malfunction, malformation or disfigurement of a part of a person’s body;</a:t>
            </a:r>
            <a:br>
              <a:rPr lang="en-GB" sz="1600" dirty="0"/>
            </a:br>
            <a:r>
              <a:rPr lang="en-GB" sz="1600" dirty="0"/>
              <a:t>(d) a condition or malfunction which results in a person learning differently from a person without the condition or malfunction; </a:t>
            </a:r>
          </a:p>
          <a:p>
            <a:pPr lvl="1" fontAlgn="base">
              <a:lnSpc>
                <a:spcPct val="107000"/>
              </a:lnSpc>
              <a:spcAft>
                <a:spcPts val="600"/>
              </a:spcAft>
              <a:buSzPts val="1000"/>
              <a:tabLst>
                <a:tab pos="914400" algn="l"/>
              </a:tabLst>
            </a:pPr>
            <a:r>
              <a:rPr lang="en-GB" sz="1600" dirty="0"/>
              <a:t>or</a:t>
            </a:r>
            <a:br>
              <a:rPr lang="en-GB" sz="1600" dirty="0"/>
            </a:br>
            <a:r>
              <a:rPr lang="en-GB" sz="1600" dirty="0"/>
              <a:t>(e) a condition, disease or illness which affects a person’s thought processes, perception of reality,                                                                     emotions or judgement or which results in disturbed behaviour.“</a:t>
            </a:r>
          </a:p>
          <a:p>
            <a:pPr lvl="1" fontAlgn="base">
              <a:lnSpc>
                <a:spcPct val="107000"/>
              </a:lnSpc>
              <a:spcAft>
                <a:spcPts val="600"/>
              </a:spcAft>
              <a:buSzPts val="1000"/>
              <a:tabLst>
                <a:tab pos="914400" algn="l"/>
              </a:tabLst>
            </a:pPr>
            <a:r>
              <a:rPr lang="en-GB" sz="1200" dirty="0">
                <a:solidFill>
                  <a:srgbClr val="000000"/>
                </a:solidFill>
                <a:latin typeface="Arial" panose="020B0604020202020204" pitchFamily="34" charset="0"/>
                <a:cs typeface="Times New Roman" panose="02020603050405020304" pitchFamily="18" charset="0"/>
              </a:rPr>
              <a:t>				                      National Disability Authority – </a:t>
            </a:r>
            <a:r>
              <a:rPr lang="en-GB" sz="1200" dirty="0">
                <a:solidFill>
                  <a:srgbClr val="000000"/>
                </a:solidFill>
                <a:latin typeface="Arial" panose="020B0604020202020204" pitchFamily="34" charset="0"/>
                <a:cs typeface="Times New Roman" panose="02020603050405020304" pitchFamily="18" charset="0"/>
                <a:hlinkClick r:id="rId4"/>
              </a:rPr>
              <a:t>www.nda.ie</a:t>
            </a:r>
            <a:endParaRPr lang="en-GB" sz="1200" dirty="0">
              <a:solidFill>
                <a:srgbClr val="000000"/>
              </a:solidFill>
              <a:latin typeface="Arial" panose="020B0604020202020204" pitchFamily="34" charset="0"/>
              <a:cs typeface="Times New Roman" panose="02020603050405020304" pitchFamily="18" charset="0"/>
            </a:endParaRPr>
          </a:p>
          <a:p>
            <a:pPr lvl="1" fontAlgn="base">
              <a:lnSpc>
                <a:spcPct val="107000"/>
              </a:lnSpc>
              <a:spcAft>
                <a:spcPts val="600"/>
              </a:spcAft>
              <a:buSzPts val="1000"/>
              <a:tabLst>
                <a:tab pos="914400" algn="l"/>
              </a:tabLst>
            </a:pPr>
            <a:endParaRPr lang="en-GB" sz="1200" dirty="0">
              <a:solidFill>
                <a:srgbClr val="000000"/>
              </a:solidFill>
              <a:latin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1F244AF-E7DC-4ECD-B594-31C0E4FBD0A4}"/>
              </a:ext>
            </a:extLst>
          </p:cNvPr>
          <p:cNvSpPr txBox="1"/>
          <p:nvPr/>
        </p:nvSpPr>
        <p:spPr>
          <a:xfrm>
            <a:off x="418640" y="162586"/>
            <a:ext cx="4527933" cy="1015663"/>
          </a:xfrm>
          <a:prstGeom prst="rect">
            <a:avLst/>
          </a:prstGeom>
          <a:noFill/>
        </p:spPr>
        <p:txBody>
          <a:bodyPr wrap="square" rtlCol="0">
            <a:spAutoFit/>
          </a:bodyPr>
          <a:lstStyle/>
          <a:p>
            <a:r>
              <a:rPr lang="en-GB" sz="3600" b="1" dirty="0"/>
              <a:t>Definition of Disability </a:t>
            </a:r>
          </a:p>
          <a:p>
            <a:r>
              <a:rPr lang="en-GB" sz="2400" b="1" dirty="0"/>
              <a:t>Disability and Equality Acts</a:t>
            </a:r>
          </a:p>
        </p:txBody>
      </p:sp>
    </p:spTree>
    <p:extLst>
      <p:ext uri="{BB962C8B-B14F-4D97-AF65-F5344CB8AC3E}">
        <p14:creationId xmlns:p14="http://schemas.microsoft.com/office/powerpoint/2010/main" val="81519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Rectangle 1">
            <a:extLst>
              <a:ext uri="{FF2B5EF4-FFF2-40B4-BE49-F238E27FC236}">
                <a16:creationId xmlns:a16="http://schemas.microsoft.com/office/drawing/2014/main" id="{356FDE7D-0607-4973-8D63-AF0009DC74F2}"/>
              </a:ext>
            </a:extLst>
          </p:cNvPr>
          <p:cNvSpPr/>
          <p:nvPr/>
        </p:nvSpPr>
        <p:spPr>
          <a:xfrm>
            <a:off x="-407624" y="1935987"/>
            <a:ext cx="12599604" cy="4766305"/>
          </a:xfrm>
          <a:prstGeom prst="rect">
            <a:avLst/>
          </a:prstGeom>
        </p:spPr>
        <p:txBody>
          <a:bodyPr wrap="square">
            <a:spAutoFit/>
          </a:bodyPr>
          <a:lstStyle/>
          <a:p>
            <a:pPr lvl="1" fontAlgn="base">
              <a:lnSpc>
                <a:spcPct val="107000"/>
              </a:lnSpc>
              <a:spcAft>
                <a:spcPts val="600"/>
              </a:spcAft>
              <a:buSzPts val="1000"/>
              <a:tabLst>
                <a:tab pos="914400" algn="l"/>
              </a:tabLst>
            </a:pPr>
            <a:r>
              <a:rPr lang="en-GB" sz="1600" dirty="0">
                <a:solidFill>
                  <a:srgbClr val="000000"/>
                </a:solidFill>
                <a:ea typeface="Calibri" panose="020F0502020204030204" pitchFamily="34" charset="0"/>
                <a:cs typeface="Times New Roman" panose="02020603050405020304" pitchFamily="18" charset="0"/>
              </a:rPr>
              <a:t>So what does the Disability Act 2005 mean to students in further and higher education - </a:t>
            </a:r>
            <a:r>
              <a:rPr lang="en-GB" sz="1600" dirty="0">
                <a:solidFill>
                  <a:srgbClr val="000000"/>
                </a:solidFill>
                <a:cs typeface="Times New Roman" panose="02020603050405020304" pitchFamily="18" charset="0"/>
              </a:rPr>
              <a:t>The Disability Act is a key element of Ireland’s National Disability Strategy. Among other measures, this Act requires public bodies to make their buildings, information and services accessible for people with disabilities.</a:t>
            </a:r>
          </a:p>
          <a:p>
            <a:pPr lvl="1" fontAlgn="base">
              <a:lnSpc>
                <a:spcPct val="107000"/>
              </a:lnSpc>
              <a:spcAft>
                <a:spcPts val="600"/>
              </a:spcAft>
              <a:buSzPts val="1000"/>
              <a:tabLst>
                <a:tab pos="914400" algn="l"/>
              </a:tabLst>
            </a:pPr>
            <a:endParaRPr lang="en-GB" sz="1600" dirty="0">
              <a:solidFill>
                <a:srgbClr val="000000"/>
              </a:solidFill>
              <a:cs typeface="Times New Roman" panose="02020603050405020304" pitchFamily="18" charset="0"/>
            </a:endParaRPr>
          </a:p>
          <a:p>
            <a:pPr marL="742950" lvl="1" indent="-285750" fontAlgn="base">
              <a:lnSpc>
                <a:spcPct val="107000"/>
              </a:lnSpc>
              <a:spcAft>
                <a:spcPts val="600"/>
              </a:spcAft>
              <a:buSzPts val="1000"/>
              <a:buFont typeface="Symbol" panose="05050102010706020507" pitchFamily="18" charset="2"/>
              <a:buChar char=""/>
              <a:tabLst>
                <a:tab pos="914400" algn="l"/>
              </a:tabLst>
            </a:pPr>
            <a:r>
              <a:rPr lang="en-GB" sz="1600" dirty="0">
                <a:solidFill>
                  <a:srgbClr val="000000"/>
                </a:solidFill>
                <a:cs typeface="Times New Roman" panose="02020603050405020304" pitchFamily="18" charset="0"/>
              </a:rPr>
              <a:t>What is reasonable accommodation in education settings:</a:t>
            </a:r>
          </a:p>
          <a:p>
            <a:pPr lvl="1" fontAlgn="base">
              <a:lnSpc>
                <a:spcPct val="107000"/>
              </a:lnSpc>
              <a:spcAft>
                <a:spcPts val="600"/>
              </a:spcAft>
              <a:buSzPts val="1000"/>
              <a:tabLst>
                <a:tab pos="914400" algn="l"/>
              </a:tabLst>
            </a:pPr>
            <a:r>
              <a:rPr lang="en-GB" sz="1600" dirty="0">
                <a:solidFill>
                  <a:srgbClr val="000000"/>
                </a:solidFill>
                <a:cs typeface="Times New Roman" panose="02020603050405020304" pitchFamily="18" charset="0"/>
              </a:rPr>
              <a:t>According to Ahead (</a:t>
            </a:r>
            <a:r>
              <a:rPr lang="en-GB" sz="1600" dirty="0">
                <a:solidFill>
                  <a:srgbClr val="000000"/>
                </a:solidFill>
                <a:cs typeface="Times New Roman" panose="02020603050405020304" pitchFamily="18" charset="0"/>
                <a:hlinkClick r:id="rId3"/>
              </a:rPr>
              <a:t>www.ahead.ie</a:t>
            </a:r>
            <a:r>
              <a:rPr lang="en-GB" sz="1600" dirty="0">
                <a:solidFill>
                  <a:srgbClr val="000000"/>
                </a:solidFill>
                <a:cs typeface="Times New Roman" panose="02020603050405020304" pitchFamily="18" charset="0"/>
              </a:rPr>
              <a:t>) it can be defined as ‘</a:t>
            </a:r>
            <a:r>
              <a:rPr lang="en-IE" sz="1600" dirty="0">
                <a:solidFill>
                  <a:srgbClr val="000000"/>
                </a:solidFill>
                <a:cs typeface="Times New Roman" panose="02020603050405020304" pitchFamily="18" charset="0"/>
              </a:rPr>
              <a:t>any action that helps alleviate a substantial disadvantage’. Basically any support put in place that allows the student with a disability to participate fully in their education with no student (disability or not) having any advantage over another. Supports that level the playing field.</a:t>
            </a:r>
          </a:p>
          <a:p>
            <a:pPr lvl="1" fontAlgn="base">
              <a:lnSpc>
                <a:spcPct val="107000"/>
              </a:lnSpc>
              <a:spcAft>
                <a:spcPts val="600"/>
              </a:spcAft>
              <a:buSzPts val="1000"/>
              <a:tabLst>
                <a:tab pos="914400" algn="l"/>
              </a:tabLst>
            </a:pPr>
            <a:r>
              <a:rPr lang="en-GB" sz="1600" dirty="0">
                <a:solidFill>
                  <a:srgbClr val="000000"/>
                </a:solidFill>
                <a:cs typeface="Times New Roman" panose="02020603050405020304" pitchFamily="18" charset="0"/>
              </a:rPr>
              <a:t>Some types of accommodations that can be provided through the Disability Office include PA Supports (access and mobility around the campus), Notetaking, Subject Specific Tutoring (generally where students have been absent for long periods due to illness),  ISL Interpreters, support from Learning Support Tutors (skills like time management, study skills etc), Alternative Formatting and support with Assistive                              Technology.</a:t>
            </a:r>
          </a:p>
          <a:p>
            <a:pPr lvl="1" fontAlgn="base">
              <a:lnSpc>
                <a:spcPct val="107000"/>
              </a:lnSpc>
              <a:spcAft>
                <a:spcPts val="600"/>
              </a:spcAft>
              <a:buSzPts val="1000"/>
              <a:tabLst>
                <a:tab pos="914400" algn="l"/>
              </a:tabLst>
            </a:pPr>
            <a:endParaRPr lang="en-GB" sz="1600" dirty="0">
              <a:solidFill>
                <a:srgbClr val="000000"/>
              </a:solidFill>
              <a:cs typeface="Times New Roman" panose="02020603050405020304" pitchFamily="18" charset="0"/>
            </a:endParaRPr>
          </a:p>
          <a:p>
            <a:pPr lvl="1" fontAlgn="base">
              <a:lnSpc>
                <a:spcPct val="107000"/>
              </a:lnSpc>
              <a:spcAft>
                <a:spcPts val="600"/>
              </a:spcAft>
              <a:buSzPts val="1000"/>
              <a:tabLst>
                <a:tab pos="914400" algn="l"/>
              </a:tabLst>
            </a:pPr>
            <a:r>
              <a:rPr lang="en-GB" sz="1600" dirty="0">
                <a:solidFill>
                  <a:srgbClr val="000000"/>
                </a:solidFill>
                <a:cs typeface="Times New Roman" panose="02020603050405020304" pitchFamily="18" charset="0"/>
              </a:rPr>
              <a:t>Disability Officers would conduct assessments to gauge the types of supports                                                                                                                          a student may require.</a:t>
            </a:r>
          </a:p>
          <a:p>
            <a:pPr lvl="1" fontAlgn="base">
              <a:lnSpc>
                <a:spcPct val="107000"/>
              </a:lnSpc>
              <a:spcAft>
                <a:spcPts val="600"/>
              </a:spcAft>
              <a:buSzPts val="1000"/>
              <a:tabLst>
                <a:tab pos="914400" algn="l"/>
              </a:tabLst>
            </a:pPr>
            <a:endParaRPr lang="en-GB" sz="1200" dirty="0">
              <a:solidFill>
                <a:srgbClr val="000000"/>
              </a:solidFill>
              <a:latin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D8078094-084C-4173-B77C-6C9F9D23198D}"/>
              </a:ext>
            </a:extLst>
          </p:cNvPr>
          <p:cNvSpPr txBox="1"/>
          <p:nvPr/>
        </p:nvSpPr>
        <p:spPr>
          <a:xfrm>
            <a:off x="645459" y="279699"/>
            <a:ext cx="4313816" cy="1200329"/>
          </a:xfrm>
          <a:prstGeom prst="rect">
            <a:avLst/>
          </a:prstGeom>
          <a:noFill/>
        </p:spPr>
        <p:txBody>
          <a:bodyPr wrap="square" rtlCol="0">
            <a:spAutoFit/>
          </a:bodyPr>
          <a:lstStyle/>
          <a:p>
            <a:r>
              <a:rPr lang="en-GB" sz="3600" b="1" dirty="0"/>
              <a:t>Reasonable Accommodations</a:t>
            </a:r>
          </a:p>
        </p:txBody>
      </p:sp>
    </p:spTree>
    <p:extLst>
      <p:ext uri="{BB962C8B-B14F-4D97-AF65-F5344CB8AC3E}">
        <p14:creationId xmlns:p14="http://schemas.microsoft.com/office/powerpoint/2010/main" val="229950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TextBox 1">
            <a:extLst>
              <a:ext uri="{FF2B5EF4-FFF2-40B4-BE49-F238E27FC236}">
                <a16:creationId xmlns:a16="http://schemas.microsoft.com/office/drawing/2014/main" id="{02339D94-C332-42A6-80A2-358D2688F1D5}"/>
              </a:ext>
            </a:extLst>
          </p:cNvPr>
          <p:cNvSpPr txBox="1"/>
          <p:nvPr/>
        </p:nvSpPr>
        <p:spPr>
          <a:xfrm>
            <a:off x="412183" y="362853"/>
            <a:ext cx="4550485" cy="646331"/>
          </a:xfrm>
          <a:prstGeom prst="rect">
            <a:avLst/>
          </a:prstGeom>
          <a:noFill/>
        </p:spPr>
        <p:txBody>
          <a:bodyPr wrap="square" rtlCol="0">
            <a:spAutoFit/>
          </a:bodyPr>
          <a:lstStyle/>
          <a:p>
            <a:r>
              <a:rPr lang="en-GB" sz="3600" b="1" dirty="0"/>
              <a:t>Things to consider….</a:t>
            </a:r>
          </a:p>
        </p:txBody>
      </p:sp>
      <p:sp>
        <p:nvSpPr>
          <p:cNvPr id="3" name="TextBox 2">
            <a:extLst>
              <a:ext uri="{FF2B5EF4-FFF2-40B4-BE49-F238E27FC236}">
                <a16:creationId xmlns:a16="http://schemas.microsoft.com/office/drawing/2014/main" id="{12E3A711-820D-422E-A60E-254028B4FC93}"/>
              </a:ext>
            </a:extLst>
          </p:cNvPr>
          <p:cNvSpPr txBox="1"/>
          <p:nvPr/>
        </p:nvSpPr>
        <p:spPr>
          <a:xfrm>
            <a:off x="1843399" y="5479484"/>
            <a:ext cx="7949901" cy="369332"/>
          </a:xfrm>
          <a:prstGeom prst="rect">
            <a:avLst/>
          </a:prstGeom>
          <a:noFill/>
        </p:spPr>
        <p:txBody>
          <a:bodyPr wrap="square" rtlCol="0">
            <a:spAutoFit/>
          </a:bodyPr>
          <a:lstStyle/>
          <a:p>
            <a:endParaRPr lang="en-GB" dirty="0"/>
          </a:p>
        </p:txBody>
      </p:sp>
      <p:sp>
        <p:nvSpPr>
          <p:cNvPr id="7" name="Rectangle 6">
            <a:extLst>
              <a:ext uri="{FF2B5EF4-FFF2-40B4-BE49-F238E27FC236}">
                <a16:creationId xmlns:a16="http://schemas.microsoft.com/office/drawing/2014/main" id="{D4F8BD1A-A774-49D9-A379-B38D1CB854A4}"/>
              </a:ext>
            </a:extLst>
          </p:cNvPr>
          <p:cNvSpPr/>
          <p:nvPr/>
        </p:nvSpPr>
        <p:spPr>
          <a:xfrm>
            <a:off x="694341" y="2301266"/>
            <a:ext cx="10715781" cy="2800767"/>
          </a:xfrm>
          <a:prstGeom prst="rect">
            <a:avLst/>
          </a:prstGeom>
        </p:spPr>
        <p:txBody>
          <a:bodyPr wrap="square">
            <a:spAutoFit/>
          </a:bodyPr>
          <a:lstStyle/>
          <a:p>
            <a:r>
              <a:rPr lang="en-US" altLang="en-US" sz="1600" dirty="0">
                <a:solidFill>
                  <a:srgbClr val="000000"/>
                </a:solidFill>
              </a:rPr>
              <a:t>People with disabilities are individuals, each with their own unique needs and abilities.</a:t>
            </a:r>
            <a:r>
              <a:rPr lang="en-US" altLang="en-US" sz="1600" dirty="0"/>
              <a:t> </a:t>
            </a:r>
            <a:endParaRPr lang="en-GB" sz="1600" dirty="0">
              <a:solidFill>
                <a:srgbClr val="000000"/>
              </a:solidFill>
            </a:endParaRPr>
          </a:p>
          <a:p>
            <a:endParaRPr lang="en-US" altLang="en-US" sz="1600" dirty="0">
              <a:solidFill>
                <a:srgbClr val="000000"/>
              </a:solidFill>
            </a:endParaRPr>
          </a:p>
          <a:p>
            <a:r>
              <a:rPr lang="en-US" altLang="en-US" sz="1600" dirty="0">
                <a:solidFill>
                  <a:srgbClr val="000000"/>
                </a:solidFill>
              </a:rPr>
              <a:t>There is no single 'right way' to support each person with a disability. Everyone is individual and their own person. Don’t make assumptions about their needs.</a:t>
            </a:r>
          </a:p>
          <a:p>
            <a:endParaRPr lang="en-US" altLang="en-US" sz="1600" dirty="0">
              <a:solidFill>
                <a:srgbClr val="000000"/>
              </a:solidFill>
            </a:endParaRPr>
          </a:p>
          <a:p>
            <a:r>
              <a:rPr lang="en-US" altLang="en-US" sz="1600" dirty="0">
                <a:solidFill>
                  <a:srgbClr val="000000"/>
                </a:solidFill>
              </a:rPr>
              <a:t>You should engage with each individual student and respectfully discuss the best way forward to best support their needs, keeping within the parameters of your role.</a:t>
            </a:r>
          </a:p>
          <a:p>
            <a:endParaRPr lang="en-US" sz="1600" dirty="0">
              <a:solidFill>
                <a:srgbClr val="000000"/>
              </a:solidFill>
            </a:endParaRPr>
          </a:p>
          <a:p>
            <a:r>
              <a:rPr lang="en-US" sz="1600" dirty="0">
                <a:solidFill>
                  <a:srgbClr val="000000"/>
                </a:solidFill>
              </a:rPr>
              <a:t>Getting the balance between providing support, promoting independence and not ‘parenting’ the student.</a:t>
            </a:r>
          </a:p>
          <a:p>
            <a:endParaRPr lang="en-US" sz="1600" dirty="0">
              <a:solidFill>
                <a:srgbClr val="000000"/>
              </a:solidFill>
            </a:endParaRPr>
          </a:p>
          <a:p>
            <a:r>
              <a:rPr lang="en-US" sz="1600" dirty="0">
                <a:solidFill>
                  <a:srgbClr val="000000"/>
                </a:solidFill>
              </a:rPr>
              <a:t>Confidentiality and Professional Boundaries are paramount in this role.</a:t>
            </a:r>
            <a:endParaRPr lang="en-GB" sz="1600" dirty="0"/>
          </a:p>
        </p:txBody>
      </p:sp>
    </p:spTree>
    <p:extLst>
      <p:ext uri="{BB962C8B-B14F-4D97-AF65-F5344CB8AC3E}">
        <p14:creationId xmlns:p14="http://schemas.microsoft.com/office/powerpoint/2010/main" val="250774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TextBox 1">
            <a:extLst>
              <a:ext uri="{FF2B5EF4-FFF2-40B4-BE49-F238E27FC236}">
                <a16:creationId xmlns:a16="http://schemas.microsoft.com/office/drawing/2014/main" id="{80C90F4E-08DE-48A6-85B8-E811EE133E76}"/>
              </a:ext>
            </a:extLst>
          </p:cNvPr>
          <p:cNvSpPr txBox="1"/>
          <p:nvPr/>
        </p:nvSpPr>
        <p:spPr>
          <a:xfrm>
            <a:off x="348923" y="575103"/>
            <a:ext cx="4550485" cy="923330"/>
          </a:xfrm>
          <a:prstGeom prst="rect">
            <a:avLst/>
          </a:prstGeom>
          <a:noFill/>
        </p:spPr>
        <p:txBody>
          <a:bodyPr wrap="square" rtlCol="0">
            <a:spAutoFit/>
          </a:bodyPr>
          <a:lstStyle/>
          <a:p>
            <a:r>
              <a:rPr lang="en-GB" sz="3600" b="1" dirty="0"/>
              <a:t>Types of Disabilities</a:t>
            </a:r>
          </a:p>
          <a:p>
            <a:endParaRPr lang="en-GB" dirty="0"/>
          </a:p>
        </p:txBody>
      </p:sp>
      <p:sp>
        <p:nvSpPr>
          <p:cNvPr id="3" name="TextBox 2">
            <a:extLst>
              <a:ext uri="{FF2B5EF4-FFF2-40B4-BE49-F238E27FC236}">
                <a16:creationId xmlns:a16="http://schemas.microsoft.com/office/drawing/2014/main" id="{944E36B3-70E1-4444-91DD-EB0BCDEB9BE5}"/>
              </a:ext>
            </a:extLst>
          </p:cNvPr>
          <p:cNvSpPr txBox="1"/>
          <p:nvPr/>
        </p:nvSpPr>
        <p:spPr>
          <a:xfrm>
            <a:off x="204396" y="2377440"/>
            <a:ext cx="11987584" cy="4062651"/>
          </a:xfrm>
          <a:prstGeom prst="rect">
            <a:avLst/>
          </a:prstGeom>
          <a:noFill/>
        </p:spPr>
        <p:txBody>
          <a:bodyPr wrap="square" rtlCol="0">
            <a:spAutoFit/>
          </a:bodyPr>
          <a:lstStyle/>
          <a:p>
            <a:r>
              <a:rPr lang="en-GB" sz="1600" b="1" dirty="0"/>
              <a:t>Types of Disabilities </a:t>
            </a:r>
            <a:r>
              <a:rPr lang="en-GB" sz="1600" dirty="0"/>
              <a:t>- Disability can come in different forms, such as physical disabilities, sensory disabilities (sight and hearing), intellectual disabilities, and mental health difficulties.</a:t>
            </a:r>
          </a:p>
          <a:p>
            <a:endParaRPr lang="en-GB" sz="1600" dirty="0"/>
          </a:p>
          <a:p>
            <a:r>
              <a:rPr lang="en-GB" sz="1600" b="1" dirty="0"/>
              <a:t>Visible disabilities </a:t>
            </a:r>
            <a:r>
              <a:rPr lang="en-GB" sz="1600" dirty="0"/>
              <a:t>– are more obvious, disabilities we can see - wheel chair users, visual impairment (cane users)</a:t>
            </a:r>
          </a:p>
          <a:p>
            <a:endParaRPr lang="en-GB" sz="1600" dirty="0"/>
          </a:p>
          <a:p>
            <a:r>
              <a:rPr lang="en-GB" sz="1600" b="1" dirty="0"/>
              <a:t>Invisible disabilities </a:t>
            </a:r>
            <a:r>
              <a:rPr lang="en-GB" sz="1600" dirty="0"/>
              <a:t>– not so obvious, ‘hidden disability’ - not all people with visual impairments use white canes – mental health conditions, Autism/Asperger’s,  medical conditions, epilepsy, learning difficulties……</a:t>
            </a:r>
          </a:p>
          <a:p>
            <a:endParaRPr lang="en-GB" sz="1600" dirty="0"/>
          </a:p>
          <a:p>
            <a:r>
              <a:rPr lang="en-GB" sz="1600" b="1" dirty="0"/>
              <a:t>Acquired disabilities </a:t>
            </a:r>
            <a:r>
              <a:rPr lang="en-GB" sz="1600" dirty="0"/>
              <a:t>– these can occur later in life potentially from illness or an accident. Conditions can also develop over the course of a persons life.</a:t>
            </a:r>
          </a:p>
          <a:p>
            <a:endParaRPr lang="en-GB" sz="1600" dirty="0"/>
          </a:p>
          <a:p>
            <a:r>
              <a:rPr lang="en-GB" sz="1600" b="1" dirty="0"/>
              <a:t>Levels of disability </a:t>
            </a:r>
            <a:r>
              <a:rPr lang="en-GB" sz="1600" dirty="0"/>
              <a:t>– we all have our good and not as good days, students with disabilities being no </a:t>
            </a:r>
          </a:p>
          <a:p>
            <a:r>
              <a:rPr lang="en-GB" sz="1600" dirty="0"/>
              <a:t>different. For some wheelchair users they can use sticks for short distances, some legally </a:t>
            </a:r>
          </a:p>
          <a:p>
            <a:r>
              <a:rPr lang="en-GB" sz="1600" dirty="0"/>
              <a:t>blind students have some vision but have difficulties with night blindness when the </a:t>
            </a:r>
          </a:p>
          <a:p>
            <a:r>
              <a:rPr lang="en-GB" sz="1600" dirty="0"/>
              <a:t>evenings get darker.</a:t>
            </a:r>
          </a:p>
          <a:p>
            <a:endParaRPr lang="en-GB" dirty="0"/>
          </a:p>
        </p:txBody>
      </p:sp>
    </p:spTree>
    <p:extLst>
      <p:ext uri="{BB962C8B-B14F-4D97-AF65-F5344CB8AC3E}">
        <p14:creationId xmlns:p14="http://schemas.microsoft.com/office/powerpoint/2010/main" val="348662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1032734" y="387275"/>
            <a:ext cx="4141694" cy="646331"/>
          </a:xfrm>
          <a:prstGeom prst="rect">
            <a:avLst/>
          </a:prstGeom>
          <a:noFill/>
        </p:spPr>
        <p:txBody>
          <a:bodyPr wrap="square" rtlCol="0">
            <a:spAutoFit/>
          </a:bodyPr>
          <a:lstStyle/>
          <a:p>
            <a:r>
              <a:rPr lang="en-GB" sz="3600" b="1" dirty="0"/>
              <a:t>Useful Tips</a:t>
            </a:r>
          </a:p>
        </p:txBody>
      </p:sp>
      <p:sp>
        <p:nvSpPr>
          <p:cNvPr id="3" name="TextBox 2">
            <a:extLst>
              <a:ext uri="{FF2B5EF4-FFF2-40B4-BE49-F238E27FC236}">
                <a16:creationId xmlns:a16="http://schemas.microsoft.com/office/drawing/2014/main" id="{444A0690-5CE8-4646-94A9-541CF6AC244E}"/>
              </a:ext>
            </a:extLst>
          </p:cNvPr>
          <p:cNvSpPr txBox="1"/>
          <p:nvPr/>
        </p:nvSpPr>
        <p:spPr>
          <a:xfrm>
            <a:off x="292269" y="1957892"/>
            <a:ext cx="11899731" cy="4708981"/>
          </a:xfrm>
          <a:prstGeom prst="rect">
            <a:avLst/>
          </a:prstGeom>
          <a:noFill/>
        </p:spPr>
        <p:txBody>
          <a:bodyPr wrap="square" rtlCol="0">
            <a:spAutoFit/>
          </a:bodyPr>
          <a:lstStyle/>
          <a:p>
            <a:pPr marL="285750" indent="-285750">
              <a:buFont typeface="Arial" panose="020B0604020202020204" pitchFamily="34" charset="0"/>
              <a:buChar char="•"/>
            </a:pPr>
            <a:r>
              <a:rPr lang="en-GB" sz="1600" dirty="0"/>
              <a:t>Person first language - When speaking of the student, put the person first. Person with a disability e.g. Mary has autism, John is a young adult with Down syndrome. Articulating the idea of a disability as a secondary attribute, not a characteristic of a person's identity.</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US" altLang="en-US" sz="1600" dirty="0"/>
              <a:t>Be mindful of the language used in relation to the person. Use liberating language e.g. Joe is a wheelchair user v’s Joe is confined to wheelchair.</a:t>
            </a:r>
          </a:p>
          <a:p>
            <a:pPr marL="285750" indent="-285750">
              <a:buFont typeface="Arial" panose="020B0604020202020204" pitchFamily="34" charset="0"/>
              <a:buChar char="•"/>
            </a:pPr>
            <a:endParaRPr lang="en-US" altLang="en-US" sz="1600" dirty="0"/>
          </a:p>
          <a:p>
            <a:pPr marL="285750" indent="-285750">
              <a:buFont typeface="Arial" panose="020B0604020202020204" pitchFamily="34" charset="0"/>
              <a:buChar char="•"/>
            </a:pPr>
            <a:r>
              <a:rPr lang="en-US" sz="1600" dirty="0"/>
              <a:t>Avoid assumptions – some student(s) may use a wheelchair dependent on their day and may use crutches another day. Don’t assume that a student can not do something, ask if they would like some support in relation to the task at hand. Reflect on your interactions and recognize when you made incorrect assumptions and learn from them.</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Avoid outdated terms to describe people such as ‘deaf and dumb’, ‘retard’, ‘cripple’ ‘handicapped’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Avoid negative language – Ann suffers with mental health problems v Ann has a mental health condition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It’s ok to use common expressions and localisms </a:t>
            </a:r>
          </a:p>
          <a:p>
            <a:endParaRPr lang="en-US" dirty="0"/>
          </a:p>
          <a:p>
            <a:r>
              <a:rPr lang="en-US" sz="2400" dirty="0"/>
              <a:t>             A disability does not define a person</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11430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1032734" y="387275"/>
            <a:ext cx="4141694" cy="646331"/>
          </a:xfrm>
          <a:prstGeom prst="rect">
            <a:avLst/>
          </a:prstGeom>
          <a:noFill/>
        </p:spPr>
        <p:txBody>
          <a:bodyPr wrap="square" rtlCol="0">
            <a:spAutoFit/>
          </a:bodyPr>
          <a:lstStyle/>
          <a:p>
            <a:r>
              <a:rPr lang="en-GB" sz="3600" b="1" dirty="0"/>
              <a:t>Back to basics</a:t>
            </a:r>
          </a:p>
        </p:txBody>
      </p:sp>
      <p:sp>
        <p:nvSpPr>
          <p:cNvPr id="6" name="TextBox 5">
            <a:extLst>
              <a:ext uri="{FF2B5EF4-FFF2-40B4-BE49-F238E27FC236}">
                <a16:creationId xmlns:a16="http://schemas.microsoft.com/office/drawing/2014/main" id="{DF696D61-9488-4D0A-B61F-1E2A42D60281}"/>
              </a:ext>
            </a:extLst>
          </p:cNvPr>
          <p:cNvSpPr txBox="1"/>
          <p:nvPr/>
        </p:nvSpPr>
        <p:spPr>
          <a:xfrm>
            <a:off x="745223" y="2389863"/>
            <a:ext cx="8599715" cy="3077766"/>
          </a:xfrm>
          <a:prstGeom prst="rect">
            <a:avLst/>
          </a:prstGeom>
          <a:noFill/>
        </p:spPr>
        <p:txBody>
          <a:bodyPr wrap="square" rtlCol="0">
            <a:spAutoFit/>
          </a:bodyPr>
          <a:lstStyle/>
          <a:p>
            <a:pPr marL="285750" indent="-285750">
              <a:buFont typeface="Arial" panose="020B0604020202020204" pitchFamily="34" charset="0"/>
              <a:buChar char="•"/>
            </a:pPr>
            <a:r>
              <a:rPr lang="en-GB" sz="1600" dirty="0"/>
              <a:t>Don’t make assumptions</a:t>
            </a:r>
          </a:p>
          <a:p>
            <a:pPr marL="285750" indent="-285750">
              <a:buFont typeface="Arial" panose="020B0604020202020204" pitchFamily="34" charset="0"/>
              <a:buChar char="•"/>
            </a:pPr>
            <a:r>
              <a:rPr lang="en-GB" sz="1600" dirty="0"/>
              <a:t>Use your common sense</a:t>
            </a:r>
          </a:p>
          <a:p>
            <a:pPr marL="285750" indent="-285750">
              <a:buFont typeface="Arial" panose="020B0604020202020204" pitchFamily="34" charset="0"/>
              <a:buChar char="•"/>
            </a:pPr>
            <a:r>
              <a:rPr lang="en-GB" sz="1600" dirty="0"/>
              <a:t>Treat adults as adults</a:t>
            </a:r>
          </a:p>
          <a:p>
            <a:pPr marL="285750" indent="-285750">
              <a:buFont typeface="Arial" panose="020B0604020202020204" pitchFamily="34" charset="0"/>
              <a:buChar char="•"/>
            </a:pPr>
            <a:r>
              <a:rPr lang="en-GB" sz="1600" dirty="0"/>
              <a:t>Greet students with a smile</a:t>
            </a:r>
          </a:p>
          <a:p>
            <a:pPr marL="285750" indent="-285750">
              <a:buFont typeface="Arial" panose="020B0604020202020204" pitchFamily="34" charset="0"/>
              <a:buChar char="•"/>
            </a:pPr>
            <a:r>
              <a:rPr lang="en-GB" sz="1600" dirty="0"/>
              <a:t>Avoid personal questions and think before you speak</a:t>
            </a:r>
          </a:p>
          <a:p>
            <a:pPr marL="285750" indent="-285750">
              <a:buFont typeface="Arial" panose="020B0604020202020204" pitchFamily="34" charset="0"/>
              <a:buChar char="•"/>
            </a:pPr>
            <a:r>
              <a:rPr lang="en-GB" sz="1600" dirty="0"/>
              <a:t>Speak to the person, not their interpreter or other support individuals in the group</a:t>
            </a:r>
          </a:p>
          <a:p>
            <a:pPr marL="285750" indent="-285750">
              <a:buFont typeface="Arial" panose="020B0604020202020204" pitchFamily="34" charset="0"/>
              <a:buChar char="•"/>
            </a:pPr>
            <a:r>
              <a:rPr lang="en-GB" sz="1600" dirty="0"/>
              <a:t>Ask the person before you help.</a:t>
            </a:r>
          </a:p>
          <a:p>
            <a:pPr marL="285750" indent="-285750">
              <a:buFont typeface="Arial" panose="020B0604020202020204" pitchFamily="34" charset="0"/>
              <a:buChar char="•"/>
            </a:pPr>
            <a:r>
              <a:rPr lang="en-GB" sz="1600" dirty="0"/>
              <a:t>Listen and don’t pretend to understand if you don’t</a:t>
            </a:r>
          </a:p>
          <a:p>
            <a:pPr marL="285750" indent="-285750">
              <a:buFont typeface="Arial" panose="020B0604020202020204" pitchFamily="34" charset="0"/>
              <a:buChar char="•"/>
            </a:pPr>
            <a:r>
              <a:rPr lang="en-GB" sz="1600" dirty="0"/>
              <a:t>Be patient, it may take the student longer to complete a task or say something.</a:t>
            </a:r>
          </a:p>
          <a:p>
            <a:pPr marL="285750" indent="-285750">
              <a:buFont typeface="Arial" panose="020B0604020202020204" pitchFamily="34" charset="0"/>
              <a:buChar char="•"/>
            </a:pPr>
            <a:r>
              <a:rPr lang="en-GB" sz="1600" dirty="0"/>
              <a:t>Remember personal boundaries tips in your induction programme. </a:t>
            </a:r>
          </a:p>
          <a:p>
            <a:pPr marL="285750" indent="-285750">
              <a:buFont typeface="Arial" panose="020B0604020202020204" pitchFamily="34" charset="0"/>
              <a:buChar char="•"/>
            </a:pPr>
            <a:r>
              <a:rPr lang="en-GB" sz="1600" dirty="0"/>
              <a:t>Relax, have a sense of humour and enjoy the role.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502863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Shape 54">
            <a:extLst>
              <a:ext uri="{FF2B5EF4-FFF2-40B4-BE49-F238E27FC236}">
                <a16:creationId xmlns:a16="http://schemas.microsoft.com/office/drawing/2014/main" id="{37625A62-CA4A-4D16-AA3C-600781DF00EE}"/>
              </a:ext>
            </a:extLst>
          </p:cNvPr>
          <p:cNvPicPr preferRelativeResize="0"/>
          <p:nvPr/>
        </p:nvPicPr>
        <p:blipFill rotWithShape="1">
          <a:blip r:embed="rId2">
            <a:extLst/>
          </a:blip>
          <a:srcRect/>
          <a:stretch/>
        </p:blipFill>
        <p:spPr>
          <a:xfrm>
            <a:off x="20" y="10"/>
            <a:ext cx="12191980" cy="6857990"/>
          </a:xfrm>
          <a:prstGeom prst="rect">
            <a:avLst/>
          </a:prstGeom>
          <a:noFill/>
        </p:spPr>
      </p:pic>
      <p:sp>
        <p:nvSpPr>
          <p:cNvPr id="2" name="TextBox 1">
            <a:extLst>
              <a:ext uri="{FF2B5EF4-FFF2-40B4-BE49-F238E27FC236}">
                <a16:creationId xmlns:a16="http://schemas.microsoft.com/office/drawing/2014/main" id="{45E862B3-737D-432D-BCDA-37A8CF975BA4}"/>
              </a:ext>
            </a:extLst>
          </p:cNvPr>
          <p:cNvSpPr txBox="1"/>
          <p:nvPr/>
        </p:nvSpPr>
        <p:spPr>
          <a:xfrm>
            <a:off x="268940" y="118333"/>
            <a:ext cx="5561705" cy="1631216"/>
          </a:xfrm>
          <a:prstGeom prst="rect">
            <a:avLst/>
          </a:prstGeom>
          <a:noFill/>
        </p:spPr>
        <p:txBody>
          <a:bodyPr wrap="square" rtlCol="0">
            <a:spAutoFit/>
          </a:bodyPr>
          <a:lstStyle/>
          <a:p>
            <a:r>
              <a:rPr lang="en-GB" sz="3200" b="1" dirty="0"/>
              <a:t>Guidance when supporting students with Disabilities</a:t>
            </a:r>
          </a:p>
          <a:p>
            <a:endParaRPr lang="en-GB" sz="3600" dirty="0"/>
          </a:p>
        </p:txBody>
      </p:sp>
      <p:sp>
        <p:nvSpPr>
          <p:cNvPr id="3" name="Rectangle 2">
            <a:extLst>
              <a:ext uri="{FF2B5EF4-FFF2-40B4-BE49-F238E27FC236}">
                <a16:creationId xmlns:a16="http://schemas.microsoft.com/office/drawing/2014/main" id="{B938824A-0719-4FF2-99D2-4282C8408842}"/>
              </a:ext>
            </a:extLst>
          </p:cNvPr>
          <p:cNvSpPr/>
          <p:nvPr/>
        </p:nvSpPr>
        <p:spPr>
          <a:xfrm>
            <a:off x="268940" y="1872659"/>
            <a:ext cx="11575228" cy="4124206"/>
          </a:xfrm>
          <a:prstGeom prst="rect">
            <a:avLst/>
          </a:prstGeom>
        </p:spPr>
        <p:txBody>
          <a:bodyPr wrap="square">
            <a:spAutoFit/>
          </a:bodyPr>
          <a:lstStyle/>
          <a:p>
            <a:r>
              <a:rPr lang="en-US" altLang="en-US" sz="1600" dirty="0"/>
              <a:t>Supporting students with </a:t>
            </a:r>
            <a:r>
              <a:rPr lang="en-US" altLang="en-US" sz="1600" b="1" dirty="0"/>
              <a:t>Physical Disabilities:</a:t>
            </a:r>
          </a:p>
          <a:p>
            <a:endParaRPr lang="en-US" altLang="en-US" sz="1600" b="1" dirty="0"/>
          </a:p>
          <a:p>
            <a:pPr marL="285750" indent="-285750">
              <a:buFont typeface="Arial" panose="020B0604020202020204" pitchFamily="34" charset="0"/>
              <a:buChar char="•"/>
            </a:pPr>
            <a:r>
              <a:rPr lang="en-US" altLang="en-US" sz="1600" dirty="0"/>
              <a:t>Ask if assistance is required with tasks, don’t assume</a:t>
            </a:r>
          </a:p>
          <a:p>
            <a:pPr marL="285750" indent="-285750">
              <a:buFont typeface="Arial" panose="020B0604020202020204" pitchFamily="34" charset="0"/>
              <a:buChar char="•"/>
            </a:pPr>
            <a:r>
              <a:rPr lang="en-US" altLang="en-US" sz="1600" dirty="0"/>
              <a:t>Stay alert to the student needs and offer assistance with lifting, bag carrying, opening doors.</a:t>
            </a:r>
          </a:p>
          <a:p>
            <a:pPr marL="285750" indent="-285750">
              <a:buFont typeface="Arial" panose="020B0604020202020204" pitchFamily="34" charset="0"/>
              <a:buChar char="•"/>
            </a:pPr>
            <a:r>
              <a:rPr lang="en-US" altLang="en-US" sz="1600" dirty="0"/>
              <a:t>Offer to carry bags, laptops or any academic equipment</a:t>
            </a:r>
          </a:p>
          <a:p>
            <a:endParaRPr lang="en-US" altLang="en-US" sz="1600" dirty="0"/>
          </a:p>
          <a:p>
            <a:r>
              <a:rPr lang="en-US" altLang="en-US" sz="1600" u="sng" dirty="0"/>
              <a:t>Wheelchair users:</a:t>
            </a:r>
          </a:p>
          <a:p>
            <a:endParaRPr lang="en-US" altLang="en-US" sz="1600" b="1" dirty="0"/>
          </a:p>
          <a:p>
            <a:pPr marL="285750" indent="-285750">
              <a:buFont typeface="Arial" panose="020B0604020202020204" pitchFamily="34" charset="0"/>
              <a:buChar char="•"/>
            </a:pPr>
            <a:r>
              <a:rPr lang="en-US" altLang="en-US" sz="1600" dirty="0"/>
              <a:t>When speaking to the student try to place yourself a eye level.</a:t>
            </a:r>
          </a:p>
          <a:p>
            <a:pPr marL="285750" indent="-285750">
              <a:buFont typeface="Arial" panose="020B0604020202020204" pitchFamily="34" charset="0"/>
              <a:buChar char="•"/>
            </a:pPr>
            <a:r>
              <a:rPr lang="en-US" altLang="en-US" sz="1600" dirty="0"/>
              <a:t>Discuss with student when they would like to be pushed, as for some students there are only certain sections of the campus that are difficult to navigate.</a:t>
            </a:r>
          </a:p>
          <a:p>
            <a:pPr marL="285750" indent="-285750">
              <a:buFont typeface="Arial" panose="020B0604020202020204" pitchFamily="34" charset="0"/>
              <a:buChar char="•"/>
            </a:pPr>
            <a:r>
              <a:rPr lang="en-US" altLang="en-US" sz="1600" dirty="0"/>
              <a:t>The wheelchair is part of their personal space, do not lean or hold onto the wheelchair unless needs be.</a:t>
            </a:r>
          </a:p>
          <a:p>
            <a:pPr marL="285750" indent="-285750">
              <a:buFont typeface="Arial" panose="020B0604020202020204" pitchFamily="34" charset="0"/>
              <a:buChar char="•"/>
            </a:pPr>
            <a:r>
              <a:rPr lang="en-US" altLang="en-US" sz="1600" dirty="0"/>
              <a:t>When not pushing, walk along side the student.</a:t>
            </a:r>
          </a:p>
          <a:p>
            <a:pPr marL="285750" indent="-285750">
              <a:buFont typeface="Arial" panose="020B0604020202020204" pitchFamily="34" charset="0"/>
              <a:buChar char="•"/>
            </a:pPr>
            <a:endParaRPr lang="en-US" altLang="en-US" dirty="0">
              <a:latin typeface="Arial" panose="020B0604020202020204" pitchFamily="34" charset="0"/>
            </a:endParaRPr>
          </a:p>
          <a:p>
            <a:pPr marL="285750" indent="-285750">
              <a:buFont typeface="Arial" panose="020B0604020202020204" pitchFamily="34" charset="0"/>
              <a:buChar char="•"/>
            </a:pPr>
            <a:endParaRPr lang="en-US" altLang="en-US" dirty="0">
              <a:latin typeface="Arial" panose="020B0604020202020204" pitchFamily="34" charset="0"/>
            </a:endParaRPr>
          </a:p>
          <a:p>
            <a:pPr marL="285750" indent="-285750">
              <a:buFont typeface="Arial" panose="020B0604020202020204" pitchFamily="34" charset="0"/>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3357073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9799</TotalTime>
  <Words>2189</Words>
  <Application>Microsoft Office PowerPoint</Application>
  <PresentationFormat>Widescreen</PresentationFormat>
  <Paragraphs>222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quicksand</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Clarke</dc:creator>
  <cp:lastModifiedBy>Ciara Clarke</cp:lastModifiedBy>
  <cp:revision>96</cp:revision>
  <dcterms:created xsi:type="dcterms:W3CDTF">2019-01-03T12:51:27Z</dcterms:created>
  <dcterms:modified xsi:type="dcterms:W3CDTF">2019-08-14T11:43:32Z</dcterms:modified>
</cp:coreProperties>
</file>